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embeddedFontLst>
    <p:embeddedFont>
      <p:font typeface="Trebuchet MS" panose="020B0603020202020204" pitchFamily="34"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Poppins"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ISkSmwCuMAhbWPgNce/O6joSR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f0c7db8925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f0c7db8925_1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g2f0c7db8925_1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hi-I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f0c5f5d6f3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f0c5f5d6f3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2f0c5f5d6f3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hi-I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f093f21a19_3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f093f21a19_3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g2f093f21a19_3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f0c7db8925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f0c7db8925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2f0c7db8925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hi-I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2f093f22eb3_1_57"/>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2f093f22eb3_1_57"/>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2f093f22eb3_1_5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2f093f22eb3_1_92"/>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2f093f22eb3_1_92"/>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2f093f22eb3_1_9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2f093f22eb3_1_9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2f093f22eb3_1_98"/>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1"/>
              </a:buClr>
              <a:buSzPts val="3600"/>
              <a:buFont typeface="Trebuchet MS"/>
              <a:buNone/>
              <a:defRPr sz="3600"/>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56" name="Google Shape;56;g2f093f22eb3_1_98"/>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57" name="Google Shape;57;g2f093f22eb3_1_98"/>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2f093f22eb3_1_98"/>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2f093f22eb3_1_98"/>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2f093f22eb3_1_61"/>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2f093f22eb3_1_6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2f093f22eb3_1_6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2f093f22eb3_1_6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2f093f22eb3_1_6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2f093f22eb3_1_6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2f093f22eb3_1_68"/>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2f093f22eb3_1_68"/>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2f093f22eb3_1_6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2f093f22eb3_1_7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2f093f22eb3_1_7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2f093f22eb3_1_76"/>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2f093f22eb3_1_76"/>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2f093f22eb3_1_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2f093f22eb3_1_80"/>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2f093f22eb3_1_8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2f093f22eb3_1_8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2f093f22eb3_1_83"/>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2f093f22eb3_1_83"/>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2f093f22eb3_1_83"/>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2f093f22eb3_1_8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2f093f22eb3_1_89"/>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2f093f22eb3_1_8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f093f22eb3_1_5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2f093f22eb3_1_53"/>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2f093f22eb3_1_5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hi-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3"/>
        <p:cNvGrpSpPr/>
        <p:nvPr/>
      </p:nvGrpSpPr>
      <p:grpSpPr>
        <a:xfrm>
          <a:off x="0" y="0"/>
          <a:ext cx="0" cy="0"/>
          <a:chOff x="0" y="0"/>
          <a:chExt cx="0" cy="0"/>
        </a:xfrm>
      </p:grpSpPr>
      <p:sp>
        <p:nvSpPr>
          <p:cNvPr id="64" name="Google Shape;64;p1"/>
          <p:cNvSpPr/>
          <p:nvPr/>
        </p:nvSpPr>
        <p:spPr>
          <a:xfrm>
            <a:off x="0" y="0"/>
            <a:ext cx="12192000" cy="6858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cxnSp>
        <p:nvCxnSpPr>
          <p:cNvPr id="65" name="Google Shape;65;p1"/>
          <p:cNvCxnSpPr/>
          <p:nvPr/>
        </p:nvCxnSpPr>
        <p:spPr>
          <a:xfrm>
            <a:off x="1448300" y="0"/>
            <a:ext cx="1219200" cy="6858000"/>
          </a:xfrm>
          <a:prstGeom prst="straightConnector1">
            <a:avLst/>
          </a:prstGeom>
          <a:noFill/>
          <a:ln w="9525" cap="flat" cmpd="sng">
            <a:solidFill>
              <a:srgbClr val="6C911C"/>
            </a:solidFill>
            <a:prstDash val="solid"/>
            <a:round/>
            <a:headEnd type="none" w="sm" len="sm"/>
            <a:tailEnd type="none" w="sm" len="sm"/>
          </a:ln>
        </p:spPr>
      </p:cxnSp>
      <p:cxnSp>
        <p:nvCxnSpPr>
          <p:cNvPr id="66" name="Google Shape;66;p1"/>
          <p:cNvCxnSpPr/>
          <p:nvPr/>
        </p:nvCxnSpPr>
        <p:spPr>
          <a:xfrm flipH="1">
            <a:off x="67175" y="3681413"/>
            <a:ext cx="4763558" cy="3176587"/>
          </a:xfrm>
          <a:prstGeom prst="straightConnector1">
            <a:avLst/>
          </a:prstGeom>
          <a:noFill/>
          <a:ln w="9525" cap="flat" cmpd="sng">
            <a:solidFill>
              <a:srgbClr val="FEFEFE">
                <a:alpha val="80000"/>
              </a:srgbClr>
            </a:solidFill>
            <a:prstDash val="solid"/>
            <a:round/>
            <a:headEnd type="none" w="sm" len="sm"/>
            <a:tailEnd type="none" w="sm" len="sm"/>
          </a:ln>
        </p:spPr>
      </p:cxnSp>
      <p:sp>
        <p:nvSpPr>
          <p:cNvPr id="67" name="Google Shape;67;p1"/>
          <p:cNvSpPr/>
          <p:nvPr/>
        </p:nvSpPr>
        <p:spPr>
          <a:xfrm>
            <a:off x="1258764"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68" name="Google Shape;68;p1"/>
          <p:cNvSpPr/>
          <p:nvPr/>
        </p:nvSpPr>
        <p:spPr>
          <a:xfrm>
            <a:off x="1680730"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69" name="Google Shape;69;p1"/>
          <p:cNvSpPr/>
          <p:nvPr/>
        </p:nvSpPr>
        <p:spPr>
          <a:xfrm>
            <a:off x="1009621" y="3048000"/>
            <a:ext cx="3259667" cy="3810000"/>
          </a:xfrm>
          <a:prstGeom prst="triangle">
            <a:avLst>
              <a:gd name="adj" fmla="val 100000"/>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1411788"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chemeClr val="accent4"/>
          </a:solidFill>
          <a:ln>
            <a:noFill/>
          </a:ln>
        </p:spPr>
      </p:sp>
      <p:sp>
        <p:nvSpPr>
          <p:cNvPr id="71" name="Google Shape;71;p1"/>
          <p:cNvSpPr/>
          <p:nvPr/>
        </p:nvSpPr>
        <p:spPr>
          <a:xfrm>
            <a:off x="2448954" y="3589867"/>
            <a:ext cx="1817159" cy="3268133"/>
          </a:xfrm>
          <a:prstGeom prst="triangle">
            <a:avLst>
              <a:gd name="adj" fmla="val 100000"/>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3016287" y="-8467"/>
            <a:ext cx="9175713" cy="6866467"/>
          </a:xfrm>
          <a:custGeom>
            <a:avLst/>
            <a:gdLst/>
            <a:ahLst/>
            <a:cxnLst/>
            <a:rect l="l" t="t" r="r" b="b"/>
            <a:pathLst>
              <a:path w="9175713" h="6866467" extrusionOk="0">
                <a:moveTo>
                  <a:pt x="0" y="0"/>
                </a:moveTo>
                <a:lnTo>
                  <a:pt x="1249825" y="0"/>
                </a:lnTo>
                <a:lnTo>
                  <a:pt x="1249825" y="8467"/>
                </a:lnTo>
                <a:lnTo>
                  <a:pt x="9175713" y="8467"/>
                </a:lnTo>
                <a:lnTo>
                  <a:pt x="9175713" y="6866467"/>
                </a:lnTo>
                <a:lnTo>
                  <a:pt x="1249825" y="6866467"/>
                </a:lnTo>
                <a:lnTo>
                  <a:pt x="1109382" y="6866467"/>
                </a:lnTo>
                <a:close/>
              </a:path>
            </a:pathLst>
          </a:custGeom>
          <a:solidFill>
            <a:srgbClr val="6D9E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73" name="Google Shape;73;p1"/>
          <p:cNvSpPr txBox="1">
            <a:spLocks noGrp="1"/>
          </p:cNvSpPr>
          <p:nvPr>
            <p:ph type="ctrTitle"/>
          </p:nvPr>
        </p:nvSpPr>
        <p:spPr>
          <a:xfrm>
            <a:off x="4190536" y="2773471"/>
            <a:ext cx="7611900" cy="2849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200"/>
              <a:buFont typeface="Trebuchet MS"/>
              <a:buNone/>
            </a:pPr>
            <a:r>
              <a:rPr lang="hi-IN" sz="4200" b="1">
                <a:solidFill>
                  <a:schemeClr val="lt1"/>
                </a:solidFill>
              </a:rPr>
              <a:t>Cyber Tehsil 2.0  </a:t>
            </a:r>
            <a:r>
              <a:rPr lang="hi-IN" sz="3600" b="1">
                <a:solidFill>
                  <a:schemeClr val="lt1"/>
                </a:solidFill>
              </a:rPr>
              <a:t/>
            </a:r>
            <a:br>
              <a:rPr lang="hi-IN" sz="3600" b="1">
                <a:solidFill>
                  <a:schemeClr val="lt1"/>
                </a:solidFill>
              </a:rPr>
            </a:br>
            <a:r>
              <a:rPr lang="hi-IN" sz="2000" b="1">
                <a:solidFill>
                  <a:schemeClr val="lt1"/>
                </a:solidFill>
              </a:rPr>
              <a:t>(Revenue Case Management System)</a:t>
            </a:r>
            <a:r>
              <a:rPr lang="hi-IN" sz="2000">
                <a:solidFill>
                  <a:schemeClr val="lt1"/>
                </a:solidFill>
              </a:rPr>
              <a:t/>
            </a:r>
            <a:br>
              <a:rPr lang="hi-IN" sz="2000">
                <a:solidFill>
                  <a:schemeClr val="lt1"/>
                </a:solidFill>
              </a:rPr>
            </a:br>
            <a:r>
              <a:rPr lang="hi-IN" sz="2000">
                <a:solidFill>
                  <a:schemeClr val="lt1"/>
                </a:solidFill>
              </a:rPr>
              <a:t/>
            </a:r>
            <a:br>
              <a:rPr lang="hi-IN" sz="2000">
                <a:solidFill>
                  <a:schemeClr val="lt1"/>
                </a:solidFill>
              </a:rPr>
            </a:br>
            <a:r>
              <a:rPr lang="hi-IN" sz="2000">
                <a:solidFill>
                  <a:schemeClr val="lt1"/>
                </a:solidFill>
              </a:rPr>
              <a:t/>
            </a:r>
            <a:br>
              <a:rPr lang="hi-IN" sz="2000">
                <a:solidFill>
                  <a:schemeClr val="lt1"/>
                </a:solidFill>
              </a:rPr>
            </a:br>
            <a:r>
              <a:rPr lang="hi-IN" sz="2000">
                <a:solidFill>
                  <a:srgbClr val="6C911C"/>
                </a:solidFill>
                <a:latin typeface="Century Gothic"/>
                <a:ea typeface="Century Gothic"/>
                <a:cs typeface="Century Gothic"/>
                <a:sym typeface="Century Gothic"/>
              </a:rPr>
              <a:t> </a:t>
            </a:r>
            <a:r>
              <a:rPr lang="hi-IN" sz="2000" b="1">
                <a:solidFill>
                  <a:schemeClr val="dk1"/>
                </a:solidFill>
                <a:latin typeface="Century Gothic"/>
                <a:ea typeface="Century Gothic"/>
                <a:cs typeface="Century Gothic"/>
                <a:sym typeface="Century Gothic"/>
              </a:rPr>
              <a:t>Department of Revenue, Govt. of MP</a:t>
            </a:r>
            <a:endParaRPr sz="2000" b="1">
              <a:solidFill>
                <a:schemeClr val="dk1"/>
              </a:solidFill>
            </a:endParaRPr>
          </a:p>
        </p:txBody>
      </p:sp>
      <p:pic>
        <p:nvPicPr>
          <p:cNvPr id="74" name="Google Shape;74;p1"/>
          <p:cNvPicPr preferRelativeResize="0"/>
          <p:nvPr/>
        </p:nvPicPr>
        <p:blipFill rotWithShape="1">
          <a:blip r:embed="rId3">
            <a:alphaModFix/>
          </a:blip>
          <a:srcRect/>
          <a:stretch/>
        </p:blipFill>
        <p:spPr>
          <a:xfrm>
            <a:off x="9942483" y="55864"/>
            <a:ext cx="2002471" cy="2002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9"/>
          <p:cNvSpPr txBox="1">
            <a:spLocks noGrp="1"/>
          </p:cNvSpPr>
          <p:nvPr>
            <p:ph type="title"/>
          </p:nvPr>
        </p:nvSpPr>
        <p:spPr>
          <a:xfrm>
            <a:off x="261257" y="113206"/>
            <a:ext cx="9012745"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hi-IN"/>
              <a:t>पीओ तहसीलदार अपने </a:t>
            </a:r>
            <a:r>
              <a:rPr lang="hi-IN" b="1"/>
              <a:t>लॉग-इन </a:t>
            </a:r>
            <a:r>
              <a:rPr lang="hi-IN"/>
              <a:t>क्रिडेंशियल्स से RCMS पोर्टल पर </a:t>
            </a:r>
            <a:r>
              <a:rPr lang="hi-IN" b="1"/>
              <a:t>लॉग-इन </a:t>
            </a:r>
            <a:r>
              <a:rPr lang="hi-IN"/>
              <a:t>करेंगे।</a:t>
            </a:r>
            <a:br>
              <a:rPr lang="hi-IN"/>
            </a:br>
            <a:endParaRPr/>
          </a:p>
        </p:txBody>
      </p:sp>
      <p:sp>
        <p:nvSpPr>
          <p:cNvPr id="133" name="Google Shape;133;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10</a:t>
            </a:fld>
            <a:endParaRPr sz="1300">
              <a:solidFill>
                <a:schemeClr val="dk2"/>
              </a:solidFill>
              <a:latin typeface="Arial"/>
              <a:ea typeface="Arial"/>
              <a:cs typeface="Arial"/>
              <a:sym typeface="Arial"/>
            </a:endParaRPr>
          </a:p>
        </p:txBody>
      </p:sp>
      <p:pic>
        <p:nvPicPr>
          <p:cNvPr id="134" name="Google Shape;134;p9"/>
          <p:cNvPicPr preferRelativeResize="0">
            <a:picLocks noGrp="1"/>
          </p:cNvPicPr>
          <p:nvPr>
            <p:ph type="body" idx="1"/>
          </p:nvPr>
        </p:nvPicPr>
        <p:blipFill rotWithShape="1">
          <a:blip r:embed="rId3">
            <a:alphaModFix/>
          </a:blip>
          <a:srcRect/>
          <a:stretch/>
        </p:blipFill>
        <p:spPr>
          <a:xfrm>
            <a:off x="410970" y="1306287"/>
            <a:ext cx="11019029" cy="482722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0"/>
          <p:cNvSpPr txBox="1">
            <a:spLocks noGrp="1"/>
          </p:cNvSpPr>
          <p:nvPr>
            <p:ph type="title"/>
          </p:nvPr>
        </p:nvSpPr>
        <p:spPr>
          <a:xfrm>
            <a:off x="208999" y="139325"/>
            <a:ext cx="11875200" cy="13209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hi-IN"/>
              <a:t>पीओ </a:t>
            </a:r>
            <a:r>
              <a:rPr lang="hi-IN" b="1"/>
              <a:t>लॉग-इन </a:t>
            </a:r>
            <a:r>
              <a:rPr lang="hi-IN"/>
              <a:t>के पश्चात - प्राप्त नए प्रकरण में “साइबर तहसील 2.0” पर क्लिक करेंगे तो लिस्ट प्रदर्शित होगी। केस के चुने बटन पर क्लिक करें।</a:t>
            </a:r>
            <a:br>
              <a:rPr lang="hi-IN"/>
            </a:br>
            <a:endParaRPr/>
          </a:p>
        </p:txBody>
      </p:sp>
      <p:sp>
        <p:nvSpPr>
          <p:cNvPr id="140" name="Google Shape;140;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11</a:t>
            </a:fld>
            <a:endParaRPr sz="1300">
              <a:solidFill>
                <a:schemeClr val="dk2"/>
              </a:solidFill>
              <a:latin typeface="Arial"/>
              <a:ea typeface="Arial"/>
              <a:cs typeface="Arial"/>
              <a:sym typeface="Arial"/>
            </a:endParaRPr>
          </a:p>
        </p:txBody>
      </p:sp>
      <p:sp>
        <p:nvSpPr>
          <p:cNvPr id="141" name="Google Shape;141;p10"/>
          <p:cNvSpPr/>
          <p:nvPr/>
        </p:nvSpPr>
        <p:spPr>
          <a:xfrm>
            <a:off x="326929" y="2467872"/>
            <a:ext cx="1684751" cy="53658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42" name="Google Shape;142;p10"/>
          <p:cNvPicPr preferRelativeResize="0"/>
          <p:nvPr/>
        </p:nvPicPr>
        <p:blipFill>
          <a:blip r:embed="rId3">
            <a:alphaModFix/>
          </a:blip>
          <a:stretch>
            <a:fillRect/>
          </a:stretch>
        </p:blipFill>
        <p:spPr>
          <a:xfrm>
            <a:off x="85050" y="1322513"/>
            <a:ext cx="12106950" cy="55354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txBox="1">
            <a:spLocks noGrp="1"/>
          </p:cNvSpPr>
          <p:nvPr>
            <p:ph type="title"/>
          </p:nvPr>
        </p:nvSpPr>
        <p:spPr>
          <a:xfrm>
            <a:off x="261257" y="47891"/>
            <a:ext cx="9300754"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2800"/>
              <a:buFont typeface="Trebuchet MS"/>
              <a:buNone/>
            </a:pPr>
            <a:r>
              <a:rPr lang="hi-IN" sz="2800"/>
              <a:t>उस पर Automated जारी किये गए फ्लाईशीट, प्रारंभिक आदेश और सार्वजनिक नोटिस (इश्तिहार) प्रदर्शित हो जाऐगे एवं आगे की प्रक्रिया हेतु प्रकरण विवरण प्रदर्शित होगा।</a:t>
            </a:r>
            <a:br>
              <a:rPr lang="hi-IN" sz="2800"/>
            </a:br>
            <a:endParaRPr sz="2800"/>
          </a:p>
        </p:txBody>
      </p:sp>
      <p:sp>
        <p:nvSpPr>
          <p:cNvPr id="148" name="Google Shape;148;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12</a:t>
            </a:fld>
            <a:endParaRPr sz="1300">
              <a:solidFill>
                <a:schemeClr val="dk2"/>
              </a:solidFill>
              <a:latin typeface="Arial"/>
              <a:ea typeface="Arial"/>
              <a:cs typeface="Arial"/>
              <a:sym typeface="Arial"/>
            </a:endParaRPr>
          </a:p>
        </p:txBody>
      </p:sp>
      <p:pic>
        <p:nvPicPr>
          <p:cNvPr id="149" name="Google Shape;149;p12"/>
          <p:cNvPicPr preferRelativeResize="0"/>
          <p:nvPr/>
        </p:nvPicPr>
        <p:blipFill>
          <a:blip r:embed="rId3">
            <a:alphaModFix/>
          </a:blip>
          <a:stretch>
            <a:fillRect/>
          </a:stretch>
        </p:blipFill>
        <p:spPr>
          <a:xfrm>
            <a:off x="228600" y="1521100"/>
            <a:ext cx="11587000" cy="5068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4"/>
          <p:cNvSpPr txBox="1">
            <a:spLocks noGrp="1"/>
          </p:cNvSpPr>
          <p:nvPr>
            <p:ph type="title"/>
          </p:nvPr>
        </p:nvSpPr>
        <p:spPr>
          <a:xfrm>
            <a:off x="1680634" y="3054554"/>
            <a:ext cx="8596800" cy="1320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hi-IN" b="1"/>
              <a:t>पटवारी लॉग-इन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5"/>
          <p:cNvSpPr txBox="1">
            <a:spLocks noGrp="1"/>
          </p:cNvSpPr>
          <p:nvPr>
            <p:ph type="title"/>
          </p:nvPr>
        </p:nvSpPr>
        <p:spPr>
          <a:xfrm>
            <a:off x="677334" y="387529"/>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hi-IN" b="1"/>
              <a:t>SAARA - पटवारी Login </a:t>
            </a:r>
            <a:br>
              <a:rPr lang="hi-IN" b="1"/>
            </a:br>
            <a:endParaRPr/>
          </a:p>
        </p:txBody>
      </p:sp>
      <p:sp>
        <p:nvSpPr>
          <p:cNvPr id="160" name="Google Shape;160;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14</a:t>
            </a:fld>
            <a:endParaRPr sz="1300">
              <a:solidFill>
                <a:schemeClr val="dk2"/>
              </a:solidFill>
              <a:latin typeface="Arial"/>
              <a:ea typeface="Arial"/>
              <a:cs typeface="Arial"/>
              <a:sym typeface="Arial"/>
            </a:endParaRPr>
          </a:p>
        </p:txBody>
      </p:sp>
      <p:pic>
        <p:nvPicPr>
          <p:cNvPr id="161" name="Google Shape;161;p15"/>
          <p:cNvPicPr preferRelativeResize="0">
            <a:picLocks noGrp="1"/>
          </p:cNvPicPr>
          <p:nvPr>
            <p:ph type="body" idx="1"/>
          </p:nvPr>
        </p:nvPicPr>
        <p:blipFill rotWithShape="1">
          <a:blip r:embed="rId3">
            <a:alphaModFix/>
          </a:blip>
          <a:srcRect/>
          <a:stretch/>
        </p:blipFill>
        <p:spPr>
          <a:xfrm>
            <a:off x="812794" y="1172481"/>
            <a:ext cx="10434325" cy="517606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6"/>
          <p:cNvSpPr txBox="1">
            <a:spLocks noGrp="1"/>
          </p:cNvSpPr>
          <p:nvPr>
            <p:ph type="title"/>
          </p:nvPr>
        </p:nvSpPr>
        <p:spPr>
          <a:xfrm>
            <a:off x="298507" y="374466"/>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hi-IN"/>
              <a:t>पटवारी प्रतिवेदन – अमल – पटवारी क्लिक ADD Compliance</a:t>
            </a:r>
            <a:br>
              <a:rPr lang="hi-IN"/>
            </a:br>
            <a:endParaRPr/>
          </a:p>
        </p:txBody>
      </p:sp>
      <p:sp>
        <p:nvSpPr>
          <p:cNvPr id="167" name="Google Shape;167;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15</a:t>
            </a:fld>
            <a:endParaRPr sz="1300">
              <a:solidFill>
                <a:schemeClr val="dk2"/>
              </a:solidFill>
              <a:latin typeface="Arial"/>
              <a:ea typeface="Arial"/>
              <a:cs typeface="Arial"/>
              <a:sym typeface="Arial"/>
            </a:endParaRPr>
          </a:p>
        </p:txBody>
      </p:sp>
      <p:pic>
        <p:nvPicPr>
          <p:cNvPr id="168" name="Google Shape;168;p16"/>
          <p:cNvPicPr preferRelativeResize="0">
            <a:picLocks noGrp="1"/>
          </p:cNvPicPr>
          <p:nvPr>
            <p:ph type="body" idx="1"/>
          </p:nvPr>
        </p:nvPicPr>
        <p:blipFill rotWithShape="1">
          <a:blip r:embed="rId3">
            <a:alphaModFix/>
          </a:blip>
          <a:srcRect/>
          <a:stretch/>
        </p:blipFill>
        <p:spPr>
          <a:xfrm>
            <a:off x="444137" y="1567543"/>
            <a:ext cx="11064239" cy="506838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7"/>
          <p:cNvSpPr txBox="1">
            <a:spLocks noGrp="1"/>
          </p:cNvSpPr>
          <p:nvPr>
            <p:ph type="title"/>
          </p:nvPr>
        </p:nvSpPr>
        <p:spPr>
          <a:xfrm>
            <a:off x="220129" y="230773"/>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hi-IN"/>
              <a:t>पटवारी प्रतिवेदन – अमल – पटवारी क्लिक ADD Compliance – Select Village – Click GO </a:t>
            </a:r>
            <a:br>
              <a:rPr lang="hi-IN"/>
            </a:br>
            <a:endParaRPr/>
          </a:p>
        </p:txBody>
      </p:sp>
      <p:sp>
        <p:nvSpPr>
          <p:cNvPr id="174" name="Google Shape;174;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16</a:t>
            </a:fld>
            <a:endParaRPr sz="1300">
              <a:solidFill>
                <a:schemeClr val="dk2"/>
              </a:solidFill>
              <a:latin typeface="Arial"/>
              <a:ea typeface="Arial"/>
              <a:cs typeface="Arial"/>
              <a:sym typeface="Arial"/>
            </a:endParaRPr>
          </a:p>
        </p:txBody>
      </p:sp>
      <p:pic>
        <p:nvPicPr>
          <p:cNvPr id="175" name="Google Shape;175;p17"/>
          <p:cNvPicPr preferRelativeResize="0">
            <a:picLocks noGrp="1"/>
          </p:cNvPicPr>
          <p:nvPr>
            <p:ph type="body" idx="1"/>
          </p:nvPr>
        </p:nvPicPr>
        <p:blipFill rotWithShape="1">
          <a:blip r:embed="rId3">
            <a:alphaModFix/>
          </a:blip>
          <a:srcRect/>
          <a:stretch/>
        </p:blipFill>
        <p:spPr>
          <a:xfrm>
            <a:off x="365760" y="1410789"/>
            <a:ext cx="10737669" cy="506838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8"/>
          <p:cNvSpPr txBox="1">
            <a:spLocks noGrp="1"/>
          </p:cNvSpPr>
          <p:nvPr>
            <p:ph type="title"/>
          </p:nvPr>
        </p:nvSpPr>
        <p:spPr>
          <a:xfrm>
            <a:off x="233192" y="269962"/>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hi-IN"/>
              <a:t>पटवारी के समक्ष चुने गए गाँव की details दिखेगी  </a:t>
            </a:r>
            <a:br>
              <a:rPr lang="hi-IN"/>
            </a:br>
            <a:endParaRPr/>
          </a:p>
        </p:txBody>
      </p:sp>
      <p:sp>
        <p:nvSpPr>
          <p:cNvPr id="181" name="Google Shape;181;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17</a:t>
            </a:fld>
            <a:endParaRPr sz="1300">
              <a:solidFill>
                <a:schemeClr val="dk2"/>
              </a:solidFill>
              <a:latin typeface="Arial"/>
              <a:ea typeface="Arial"/>
              <a:cs typeface="Arial"/>
              <a:sym typeface="Arial"/>
            </a:endParaRPr>
          </a:p>
        </p:txBody>
      </p:sp>
      <p:pic>
        <p:nvPicPr>
          <p:cNvPr id="182" name="Google Shape;182;p18"/>
          <p:cNvPicPr preferRelativeResize="0">
            <a:picLocks noGrp="1"/>
          </p:cNvPicPr>
          <p:nvPr>
            <p:ph type="body" idx="1"/>
          </p:nvPr>
        </p:nvPicPr>
        <p:blipFill rotWithShape="1">
          <a:blip r:embed="rId3">
            <a:alphaModFix/>
          </a:blip>
          <a:srcRect/>
          <a:stretch/>
        </p:blipFill>
        <p:spPr>
          <a:xfrm>
            <a:off x="310710" y="937351"/>
            <a:ext cx="10779656" cy="559407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9"/>
          <p:cNvSpPr txBox="1">
            <a:spLocks noGrp="1"/>
          </p:cNvSpPr>
          <p:nvPr>
            <p:ph type="title"/>
          </p:nvPr>
        </p:nvSpPr>
        <p:spPr>
          <a:xfrm>
            <a:off x="182879" y="139332"/>
            <a:ext cx="917012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2600"/>
              <a:buFont typeface="Trebuchet MS"/>
              <a:buNone/>
            </a:pPr>
            <a:r>
              <a:rPr lang="hi-IN" sz="2600"/>
              <a:t>पटवारी  - Link पर क्लिक करने पर – पटवारी प्रतिवेदन भरे पेज खुलेगा – पटवारी केस डिटेल देख कर प्रतिवेदन भरेगा – केस डिटेल के आधार तहत Positive /Negative select करेगा </a:t>
            </a:r>
            <a:br>
              <a:rPr lang="hi-IN" sz="2600"/>
            </a:br>
            <a:endParaRPr sz="2600"/>
          </a:p>
        </p:txBody>
      </p:sp>
      <p:sp>
        <p:nvSpPr>
          <p:cNvPr id="188" name="Google Shape;188;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18</a:t>
            </a:fld>
            <a:endParaRPr sz="1300">
              <a:solidFill>
                <a:schemeClr val="dk2"/>
              </a:solidFill>
              <a:latin typeface="Arial"/>
              <a:ea typeface="Arial"/>
              <a:cs typeface="Arial"/>
              <a:sym typeface="Arial"/>
            </a:endParaRPr>
          </a:p>
        </p:txBody>
      </p:sp>
      <p:pic>
        <p:nvPicPr>
          <p:cNvPr id="189" name="Google Shape;189;p19"/>
          <p:cNvPicPr preferRelativeResize="0">
            <a:picLocks noGrp="1"/>
          </p:cNvPicPr>
          <p:nvPr>
            <p:ph type="body" idx="1"/>
          </p:nvPr>
        </p:nvPicPr>
        <p:blipFill rotWithShape="1">
          <a:blip r:embed="rId3">
            <a:alphaModFix/>
          </a:blip>
          <a:srcRect/>
          <a:stretch/>
        </p:blipFill>
        <p:spPr>
          <a:xfrm>
            <a:off x="265252" y="1420671"/>
            <a:ext cx="11047181" cy="475805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90" name="Google Shape;190;p19"/>
          <p:cNvSpPr txBox="1"/>
          <p:nvPr/>
        </p:nvSpPr>
        <p:spPr>
          <a:xfrm>
            <a:off x="335278" y="6183145"/>
            <a:ext cx="11003281" cy="132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600"/>
              <a:buFont typeface="Trebuchet MS"/>
              <a:buNone/>
            </a:pPr>
            <a:r>
              <a:rPr lang="hi-IN" sz="2600" b="0" i="0" u="none" strike="noStrike" cap="none">
                <a:solidFill>
                  <a:schemeClr val="accent1"/>
                </a:solidFill>
                <a:latin typeface="Trebuchet MS"/>
                <a:ea typeface="Trebuchet MS"/>
                <a:cs typeface="Trebuchet MS"/>
                <a:sym typeface="Trebuchet MS"/>
              </a:rPr>
              <a:t>  </a:t>
            </a:r>
            <a:br>
              <a:rPr lang="hi-IN" sz="2600" b="0" i="0" u="none" strike="noStrike" cap="none">
                <a:solidFill>
                  <a:schemeClr val="accent1"/>
                </a:solidFill>
                <a:latin typeface="Trebuchet MS"/>
                <a:ea typeface="Trebuchet MS"/>
                <a:cs typeface="Trebuchet MS"/>
                <a:sym typeface="Trebuchet MS"/>
              </a:rPr>
            </a:br>
            <a:endParaRPr sz="2600" b="0" i="0" u="none" strike="noStrike" cap="none">
              <a:solidFill>
                <a:schemeClr val="accent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0"/>
          <p:cNvSpPr txBox="1">
            <a:spLocks noGrp="1"/>
          </p:cNvSpPr>
          <p:nvPr>
            <p:ph type="title"/>
          </p:nvPr>
        </p:nvSpPr>
        <p:spPr>
          <a:xfrm>
            <a:off x="431075" y="888275"/>
            <a:ext cx="11475300" cy="3918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hi-IN" sz="3200" b="1">
                <a:solidFill>
                  <a:schemeClr val="dk1"/>
                </a:solidFill>
              </a:rPr>
              <a:t>Condition 1 </a:t>
            </a:r>
            <a:r>
              <a:rPr lang="hi-IN" sz="3200" b="1"/>
              <a:t/>
            </a:r>
            <a:br>
              <a:rPr lang="hi-IN" sz="3200" b="1"/>
            </a:br>
            <a:r>
              <a:rPr lang="hi-IN" sz="3200"/>
              <a:t/>
            </a:r>
            <a:br>
              <a:rPr lang="hi-IN" sz="3200"/>
            </a:br>
            <a:r>
              <a:rPr lang="hi-IN" sz="3200"/>
              <a:t>1. Positive आप्शन सिलेक्ट करने पर प्रतिवेदन RCMS PO  </a:t>
            </a:r>
            <a:r>
              <a:rPr lang="hi-IN" sz="3200" b="1"/>
              <a:t>लॉग-इन </a:t>
            </a:r>
            <a:r>
              <a:rPr lang="hi-IN" sz="3200"/>
              <a:t>पर प्रदर्शित होगा| </a:t>
            </a:r>
            <a:br>
              <a:rPr lang="hi-IN" sz="3200"/>
            </a:br>
            <a:r>
              <a:rPr lang="hi-IN" sz="3200"/>
              <a:t>2. पटवारी - बटांकन और अमल की जानकारी भरने के लिए WebGis पर Redirect हो जायेगा |</a:t>
            </a:r>
            <a:endParaRPr sz="3200"/>
          </a:p>
        </p:txBody>
      </p:sp>
      <p:sp>
        <p:nvSpPr>
          <p:cNvPr id="196" name="Google Shape;196;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19</a:t>
            </a:fld>
            <a:endParaRPr sz="1300">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559767"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hi-IN"/>
              <a:t>भूमिका और उत्तरदायित्व </a:t>
            </a:r>
            <a:endParaRPr/>
          </a:p>
        </p:txBody>
      </p:sp>
      <p:sp>
        <p:nvSpPr>
          <p:cNvPr id="80" name="Google Shape;80;p2"/>
          <p:cNvSpPr txBox="1">
            <a:spLocks noGrp="1"/>
          </p:cNvSpPr>
          <p:nvPr>
            <p:ph type="body" idx="1"/>
          </p:nvPr>
        </p:nvSpPr>
        <p:spPr>
          <a:xfrm>
            <a:off x="294200" y="1825625"/>
            <a:ext cx="11059500" cy="43515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000"/>
              <a:buNone/>
            </a:pPr>
            <a:r>
              <a:rPr lang="hi-IN" sz="2500"/>
              <a:t>साइबर तहसील 2.0 - मुख्य रूप से निम्न अधिकारी/कर्मचारी की भूमिका रहेगी </a:t>
            </a:r>
            <a:endParaRPr/>
          </a:p>
          <a:p>
            <a:pPr marL="342900" lvl="0" indent="-342900" algn="l" rtl="0">
              <a:spcBef>
                <a:spcPts val="1000"/>
              </a:spcBef>
              <a:spcAft>
                <a:spcPts val="0"/>
              </a:spcAft>
              <a:buSzPts val="2000"/>
              <a:buNone/>
            </a:pPr>
            <a:endParaRPr sz="2500"/>
          </a:p>
          <a:p>
            <a:pPr marL="800100" lvl="0" indent="-342900" algn="l" rtl="0">
              <a:spcBef>
                <a:spcPts val="1000"/>
              </a:spcBef>
              <a:spcAft>
                <a:spcPts val="0"/>
              </a:spcAft>
              <a:buSzPts val="2000"/>
              <a:buChar char="●"/>
            </a:pPr>
            <a:r>
              <a:rPr lang="hi-IN" sz="2500"/>
              <a:t>जिला-अधिकारी (कलेक्टर)</a:t>
            </a:r>
            <a:endParaRPr sz="2500"/>
          </a:p>
          <a:p>
            <a:pPr marL="800100" lvl="0" indent="-342900" algn="l" rtl="0">
              <a:spcBef>
                <a:spcPts val="1000"/>
              </a:spcBef>
              <a:spcAft>
                <a:spcPts val="0"/>
              </a:spcAft>
              <a:buSzPts val="2000"/>
              <a:buChar char="●"/>
            </a:pPr>
            <a:r>
              <a:rPr lang="hi-IN" sz="2500"/>
              <a:t>क्षेत्रीय तहसीलदार (RCMS)</a:t>
            </a:r>
            <a:endParaRPr sz="2500"/>
          </a:p>
          <a:p>
            <a:pPr marL="800100" lvl="0" indent="-342900" algn="l" rtl="0">
              <a:spcBef>
                <a:spcPts val="1000"/>
              </a:spcBef>
              <a:spcAft>
                <a:spcPts val="0"/>
              </a:spcAft>
              <a:buSzPts val="2000"/>
              <a:buChar char="●"/>
            </a:pPr>
            <a:r>
              <a:rPr lang="hi-IN" sz="2500"/>
              <a:t>रीडर - क्षेत्रीय तहसीलदार (RCMS)</a:t>
            </a:r>
            <a:endParaRPr sz="2500"/>
          </a:p>
          <a:p>
            <a:pPr marL="800100" lvl="0" indent="-342900" algn="l" rtl="0">
              <a:spcBef>
                <a:spcPts val="1000"/>
              </a:spcBef>
              <a:spcAft>
                <a:spcPts val="0"/>
              </a:spcAft>
              <a:buSzPts val="2000"/>
              <a:buChar char="●"/>
            </a:pPr>
            <a:r>
              <a:rPr lang="hi-IN" sz="2500"/>
              <a:t>पटवारी (SAARA)</a:t>
            </a:r>
            <a:endParaRPr sz="2500"/>
          </a:p>
        </p:txBody>
      </p:sp>
      <p:sp>
        <p:nvSpPr>
          <p:cNvPr id="81" name="Google Shape;81;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hi-I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ctrTitle"/>
          </p:nvPr>
        </p:nvSpPr>
        <p:spPr>
          <a:xfrm>
            <a:off x="862149" y="58996"/>
            <a:ext cx="5135528" cy="54077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2400"/>
              <a:buFont typeface="Arial"/>
              <a:buNone/>
            </a:pPr>
            <a:r>
              <a:rPr lang="hi-IN" sz="2400" b="1">
                <a:latin typeface="Arial"/>
                <a:ea typeface="Arial"/>
                <a:cs typeface="Arial"/>
                <a:sym typeface="Arial"/>
              </a:rPr>
              <a:t>आदेश अमल करने की प्रक्रिया</a:t>
            </a:r>
            <a:endParaRPr sz="2400" b="1"/>
          </a:p>
        </p:txBody>
      </p:sp>
      <p:sp>
        <p:nvSpPr>
          <p:cNvPr id="202" name="Google Shape;202;p21"/>
          <p:cNvSpPr txBox="1"/>
          <p:nvPr/>
        </p:nvSpPr>
        <p:spPr>
          <a:xfrm>
            <a:off x="78657" y="678426"/>
            <a:ext cx="11828208" cy="1101213"/>
          </a:xfrm>
          <a:prstGeom prst="rect">
            <a:avLst/>
          </a:prstGeom>
          <a:noFill/>
          <a:ln>
            <a:noFill/>
          </a:ln>
        </p:spPr>
        <p:txBody>
          <a:bodyPr spcFirstLastPara="1" wrap="square" lIns="91425" tIns="45700" rIns="91425" bIns="45700" anchor="t" anchorCtr="0">
            <a:noAutofit/>
          </a:bodyPr>
          <a:lstStyle/>
          <a:p>
            <a:pPr marL="344594" marR="0" lvl="0" indent="-342900" algn="l" rtl="0">
              <a:lnSpc>
                <a:spcPct val="100000"/>
              </a:lnSpc>
              <a:spcBef>
                <a:spcPts val="0"/>
              </a:spcBef>
              <a:spcAft>
                <a:spcPts val="0"/>
              </a:spcAft>
              <a:buClr>
                <a:schemeClr val="dk1"/>
              </a:buClr>
              <a:buSzPts val="1800"/>
              <a:buFont typeface="Arial"/>
              <a:buChar char="•"/>
            </a:pPr>
            <a:r>
              <a:rPr lang="hi-IN" sz="1800">
                <a:solidFill>
                  <a:schemeClr val="dk1"/>
                </a:solidFill>
                <a:latin typeface="Poppins"/>
                <a:ea typeface="Poppins"/>
                <a:cs typeface="Poppins"/>
                <a:sym typeface="Poppins"/>
              </a:rPr>
              <a:t>RCMS  से डाटा प्राप्त होने के बाद  WEBGIS पोर्टल पर रजिस्ट्रेशन नंबर, प्रकरण क्र, और आवेदन संख्या प्रदर्शित होगी |</a:t>
            </a:r>
            <a:endParaRPr/>
          </a:p>
          <a:p>
            <a:pPr marL="344594" marR="0" lvl="0" indent="-342900" algn="l" rtl="0">
              <a:lnSpc>
                <a:spcPct val="100000"/>
              </a:lnSpc>
              <a:spcBef>
                <a:spcPts val="0"/>
              </a:spcBef>
              <a:spcAft>
                <a:spcPts val="0"/>
              </a:spcAft>
              <a:buClr>
                <a:schemeClr val="dk1"/>
              </a:buClr>
              <a:buSzPts val="1800"/>
              <a:buFont typeface="Arial"/>
              <a:buChar char="•"/>
            </a:pPr>
            <a:r>
              <a:rPr lang="hi-IN" sz="1800">
                <a:solidFill>
                  <a:schemeClr val="dk1"/>
                </a:solidFill>
                <a:latin typeface="Poppins"/>
                <a:ea typeface="Poppins"/>
                <a:cs typeface="Poppins"/>
                <a:sym typeface="Poppins"/>
              </a:rPr>
              <a:t>टेबल में पंजीकृत डीड के अनुसार वर्तमान और नवीन भूमिस्वामी का डाटा प्रदर्शित होगा |</a:t>
            </a:r>
            <a:endParaRPr sz="1800">
              <a:solidFill>
                <a:schemeClr val="dk1"/>
              </a:solidFill>
              <a:latin typeface="Poppins"/>
              <a:ea typeface="Poppins"/>
              <a:cs typeface="Poppins"/>
              <a:sym typeface="Poppins"/>
            </a:endParaRPr>
          </a:p>
        </p:txBody>
      </p:sp>
      <p:pic>
        <p:nvPicPr>
          <p:cNvPr id="203" name="Google Shape;203;p21" descr="A screenshot of a computer"/>
          <p:cNvPicPr preferRelativeResize="0"/>
          <p:nvPr/>
        </p:nvPicPr>
        <p:blipFill rotWithShape="1">
          <a:blip r:embed="rId3">
            <a:alphaModFix/>
          </a:blip>
          <a:srcRect/>
          <a:stretch/>
        </p:blipFill>
        <p:spPr>
          <a:xfrm>
            <a:off x="0" y="1516367"/>
            <a:ext cx="11228438" cy="4788310"/>
          </a:xfrm>
          <a:prstGeom prst="rect">
            <a:avLst/>
          </a:prstGeom>
          <a:solidFill>
            <a:schemeClr val="dk1"/>
          </a:solidFill>
          <a:ln w="19050" cap="flat" cmpd="sng">
            <a:solidFill>
              <a:schemeClr val="dk1"/>
            </a:solidFill>
            <a:prstDash val="solid"/>
            <a:round/>
            <a:headEnd type="none" w="sm" len="sm"/>
            <a:tailEnd type="none" w="sm" len="sm"/>
          </a:ln>
        </p:spPr>
      </p:pic>
      <p:sp>
        <p:nvSpPr>
          <p:cNvPr id="204" name="Google Shape;204;p21"/>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hi-IN" sz="1300">
                <a:solidFill>
                  <a:schemeClr val="dk2"/>
                </a:solidFill>
                <a:latin typeface="Arial"/>
                <a:ea typeface="Arial"/>
                <a:cs typeface="Arial"/>
                <a:sym typeface="Arial"/>
              </a:rPr>
              <a:t>20</a:t>
            </a:fld>
            <a:endParaRPr sz="1300">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txBox="1">
            <a:spLocks noGrp="1"/>
          </p:cNvSpPr>
          <p:nvPr>
            <p:ph type="subTitle" idx="1"/>
          </p:nvPr>
        </p:nvSpPr>
        <p:spPr>
          <a:xfrm>
            <a:off x="117987" y="150915"/>
            <a:ext cx="11592231" cy="1658220"/>
          </a:xfrm>
          <a:prstGeom prst="rect">
            <a:avLst/>
          </a:prstGeom>
          <a:noFill/>
          <a:ln>
            <a:noFill/>
          </a:ln>
        </p:spPr>
        <p:txBody>
          <a:bodyPr spcFirstLastPara="1" wrap="square" lIns="91425" tIns="45700" rIns="91425" bIns="45700" anchor="t" anchorCtr="0">
            <a:normAutofit fontScale="70000" lnSpcReduction="20000"/>
          </a:bodyPr>
          <a:lstStyle/>
          <a:p>
            <a:pPr marL="344594" lvl="0" indent="-308610" algn="l" rtl="0">
              <a:lnSpc>
                <a:spcPct val="100000"/>
              </a:lnSpc>
              <a:spcBef>
                <a:spcPts val="0"/>
              </a:spcBef>
              <a:spcAft>
                <a:spcPts val="0"/>
              </a:spcAft>
              <a:buSzPct val="100000"/>
              <a:buFont typeface="Arial"/>
              <a:buChar char="•"/>
            </a:pPr>
            <a:r>
              <a:rPr lang="hi-IN" sz="1800">
                <a:latin typeface="Poppins"/>
                <a:ea typeface="Poppins"/>
                <a:cs typeface="Poppins"/>
                <a:sym typeface="Poppins"/>
              </a:rPr>
              <a:t>चेकबॉक्स पर क्लिक कर खसरा संख्या का चयन करें  और बटांकन करने हेतु बटांकन बटन पर क्लिक करें  या जोड़े बटन पर क्लिक करे |</a:t>
            </a:r>
            <a:endParaRPr sz="1800">
              <a:latin typeface="Poppins"/>
              <a:ea typeface="Poppins"/>
              <a:cs typeface="Poppins"/>
              <a:sym typeface="Poppins"/>
            </a:endParaRPr>
          </a:p>
          <a:p>
            <a:pPr marL="344594" lvl="0" indent="-308610" algn="l" rtl="0">
              <a:lnSpc>
                <a:spcPct val="100000"/>
              </a:lnSpc>
              <a:spcBef>
                <a:spcPts val="1000"/>
              </a:spcBef>
              <a:spcAft>
                <a:spcPts val="0"/>
              </a:spcAft>
              <a:buSzPct val="100000"/>
              <a:buFont typeface="Arial"/>
              <a:buChar char="•"/>
            </a:pPr>
            <a:r>
              <a:rPr lang="hi-IN" sz="1800">
                <a:latin typeface="Poppins"/>
                <a:ea typeface="Poppins"/>
                <a:cs typeface="Poppins"/>
                <a:sym typeface="Poppins"/>
              </a:rPr>
              <a:t>जिसके पश्चात एक पॉप-अप विंडो प्रदर्शित होगी एवं बटांकन संख्या दर्ज करने के साथ नवीन खसरा का क्षेत्रफल मूल खसरा के साथ निर्धारित करना होगा एवं सेव करना होगा |</a:t>
            </a:r>
            <a:endParaRPr sz="1800">
              <a:latin typeface="Poppins"/>
              <a:ea typeface="Poppins"/>
              <a:cs typeface="Poppins"/>
              <a:sym typeface="Poppins"/>
            </a:endParaRPr>
          </a:p>
          <a:p>
            <a:pPr marL="344594" lvl="0" indent="-308610" algn="l" rtl="0">
              <a:lnSpc>
                <a:spcPct val="100000"/>
              </a:lnSpc>
              <a:spcBef>
                <a:spcPts val="1000"/>
              </a:spcBef>
              <a:spcAft>
                <a:spcPts val="0"/>
              </a:spcAft>
              <a:buSzPct val="100000"/>
              <a:buFont typeface="Arial"/>
              <a:buChar char="•"/>
            </a:pPr>
            <a:r>
              <a:rPr lang="hi-IN" sz="1800">
                <a:latin typeface="Poppins"/>
                <a:ea typeface="Poppins"/>
                <a:cs typeface="Poppins"/>
                <a:sym typeface="Poppins"/>
              </a:rPr>
              <a:t>सभी खसरो को चेकबॉक्स के द्वारा जोड़ना अनिवार्य होगा |</a:t>
            </a:r>
            <a:endParaRPr sz="1800">
              <a:latin typeface="Poppins"/>
              <a:ea typeface="Poppins"/>
              <a:cs typeface="Poppins"/>
              <a:sym typeface="Poppins"/>
            </a:endParaRPr>
          </a:p>
          <a:p>
            <a:pPr marL="344594" lvl="0" indent="-215900" algn="l" rtl="0">
              <a:spcBef>
                <a:spcPts val="1000"/>
              </a:spcBef>
              <a:spcAft>
                <a:spcPts val="0"/>
              </a:spcAft>
              <a:buSzPct val="100000"/>
              <a:buFont typeface="Arial"/>
              <a:buNone/>
            </a:pPr>
            <a:endParaRPr sz="2000">
              <a:latin typeface="Arial"/>
              <a:ea typeface="Arial"/>
              <a:cs typeface="Arial"/>
              <a:sym typeface="Arial"/>
            </a:endParaRPr>
          </a:p>
          <a:p>
            <a:pPr marL="1694" lvl="0" indent="0" algn="r" rtl="0">
              <a:spcBef>
                <a:spcPts val="1000"/>
              </a:spcBef>
              <a:spcAft>
                <a:spcPts val="0"/>
              </a:spcAft>
              <a:buSzPct val="100000"/>
              <a:buNone/>
            </a:pPr>
            <a:endParaRPr sz="2400"/>
          </a:p>
        </p:txBody>
      </p:sp>
      <p:pic>
        <p:nvPicPr>
          <p:cNvPr id="210" name="Google Shape;210;p22"/>
          <p:cNvPicPr preferRelativeResize="0"/>
          <p:nvPr/>
        </p:nvPicPr>
        <p:blipFill rotWithShape="1">
          <a:blip r:embed="rId3">
            <a:alphaModFix/>
          </a:blip>
          <a:srcRect/>
          <a:stretch/>
        </p:blipFill>
        <p:spPr>
          <a:xfrm>
            <a:off x="117975" y="1478074"/>
            <a:ext cx="11592249" cy="5228999"/>
          </a:xfrm>
          <a:prstGeom prst="rect">
            <a:avLst/>
          </a:prstGeom>
          <a:noFill/>
          <a:ln w="12700" cap="flat" cmpd="sng">
            <a:solidFill>
              <a:schemeClr val="dk1"/>
            </a:solidFill>
            <a:prstDash val="solid"/>
            <a:round/>
            <a:headEnd type="none" w="sm" len="sm"/>
            <a:tailEnd type="none" w="sm" len="sm"/>
          </a:ln>
        </p:spPr>
      </p:pic>
      <p:sp>
        <p:nvSpPr>
          <p:cNvPr id="211" name="Google Shape;211;p22"/>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hi-IN" sz="1300">
                <a:solidFill>
                  <a:schemeClr val="dk2"/>
                </a:solidFill>
                <a:latin typeface="Arial"/>
                <a:ea typeface="Arial"/>
                <a:cs typeface="Arial"/>
                <a:sym typeface="Arial"/>
              </a:rPr>
              <a:t>21</a:t>
            </a:fld>
            <a:endParaRPr sz="1300">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p:nvPr/>
        </p:nvSpPr>
        <p:spPr>
          <a:xfrm>
            <a:off x="117987" y="23097"/>
            <a:ext cx="11592231" cy="1137109"/>
          </a:xfrm>
          <a:prstGeom prst="rect">
            <a:avLst/>
          </a:prstGeom>
          <a:noFill/>
          <a:ln>
            <a:noFill/>
          </a:ln>
        </p:spPr>
        <p:txBody>
          <a:bodyPr spcFirstLastPara="1" wrap="square" lIns="91425" tIns="45700" rIns="91425" bIns="45700" anchor="t" anchorCtr="0">
            <a:normAutofit/>
          </a:bodyPr>
          <a:lstStyle/>
          <a:p>
            <a:pPr marL="344594" marR="0" lvl="0" indent="-342900" algn="l" rtl="0">
              <a:lnSpc>
                <a:spcPct val="100000"/>
              </a:lnSpc>
              <a:spcBef>
                <a:spcPts val="0"/>
              </a:spcBef>
              <a:spcAft>
                <a:spcPts val="0"/>
              </a:spcAft>
              <a:buClr>
                <a:schemeClr val="dk1"/>
              </a:buClr>
              <a:buSzPts val="1800"/>
              <a:buFont typeface="Arial"/>
              <a:buChar char="•"/>
            </a:pPr>
            <a:r>
              <a:rPr lang="hi-IN" sz="1800">
                <a:solidFill>
                  <a:schemeClr val="dk1"/>
                </a:solidFill>
                <a:latin typeface="Poppins"/>
                <a:ea typeface="Poppins"/>
                <a:cs typeface="Poppins"/>
                <a:sym typeface="Poppins"/>
              </a:rPr>
              <a:t>पंजीकृत डीड के अनुसार प्राप्त नवीन भूमिस्वामी और वर्तमान भूमिस्वामी का सुधार करने हेतु एडिट बटन पर क्लिक करे |</a:t>
            </a:r>
            <a:endParaRPr sz="1800">
              <a:solidFill>
                <a:schemeClr val="dk1"/>
              </a:solidFill>
              <a:latin typeface="Poppins"/>
              <a:ea typeface="Poppins"/>
              <a:cs typeface="Poppins"/>
              <a:sym typeface="Poppins"/>
            </a:endParaRPr>
          </a:p>
          <a:p>
            <a:pPr marL="344594" marR="0" lvl="0" indent="-342900" algn="l" rtl="0">
              <a:lnSpc>
                <a:spcPct val="100000"/>
              </a:lnSpc>
              <a:spcBef>
                <a:spcPts val="1000"/>
              </a:spcBef>
              <a:spcAft>
                <a:spcPts val="0"/>
              </a:spcAft>
              <a:buClr>
                <a:schemeClr val="dk1"/>
              </a:buClr>
              <a:buSzPts val="1800"/>
              <a:buFont typeface="Arial"/>
              <a:buChar char="•"/>
            </a:pPr>
            <a:r>
              <a:rPr lang="hi-IN" sz="1800">
                <a:solidFill>
                  <a:schemeClr val="dk1"/>
                </a:solidFill>
                <a:latin typeface="Poppins"/>
                <a:ea typeface="Poppins"/>
                <a:cs typeface="Poppins"/>
                <a:sym typeface="Poppins"/>
              </a:rPr>
              <a:t>जिसके पश्चात एक पॉप-अप विंडो प्रदर्शित होगी  |</a:t>
            </a:r>
            <a:endParaRPr sz="1800">
              <a:solidFill>
                <a:schemeClr val="dk1"/>
              </a:solidFill>
              <a:latin typeface="Poppins"/>
              <a:ea typeface="Poppins"/>
              <a:cs typeface="Poppins"/>
              <a:sym typeface="Poppins"/>
            </a:endParaRPr>
          </a:p>
        </p:txBody>
      </p:sp>
      <p:pic>
        <p:nvPicPr>
          <p:cNvPr id="217" name="Google Shape;217;p23"/>
          <p:cNvPicPr preferRelativeResize="0"/>
          <p:nvPr/>
        </p:nvPicPr>
        <p:blipFill rotWithShape="1">
          <a:blip r:embed="rId3">
            <a:alphaModFix/>
          </a:blip>
          <a:srcRect/>
          <a:stretch/>
        </p:blipFill>
        <p:spPr>
          <a:xfrm>
            <a:off x="206475" y="1086625"/>
            <a:ext cx="11503750" cy="5380025"/>
          </a:xfrm>
          <a:prstGeom prst="rect">
            <a:avLst/>
          </a:prstGeom>
          <a:noFill/>
          <a:ln w="12700" cap="flat" cmpd="sng">
            <a:solidFill>
              <a:schemeClr val="dk1"/>
            </a:solidFill>
            <a:prstDash val="solid"/>
            <a:round/>
            <a:headEnd type="none" w="sm" len="sm"/>
            <a:tailEnd type="none" w="sm" len="sm"/>
          </a:ln>
        </p:spPr>
      </p:pic>
      <p:sp>
        <p:nvSpPr>
          <p:cNvPr id="218" name="Google Shape;218;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22</a:t>
            </a:fld>
            <a:endParaRPr sz="1300">
              <a:solidFill>
                <a:schemeClr val="dk2"/>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4"/>
          <p:cNvPicPr preferRelativeResize="0"/>
          <p:nvPr/>
        </p:nvPicPr>
        <p:blipFill rotWithShape="1">
          <a:blip r:embed="rId3">
            <a:alphaModFix/>
          </a:blip>
          <a:srcRect/>
          <a:stretch/>
        </p:blipFill>
        <p:spPr>
          <a:xfrm>
            <a:off x="294968" y="1358537"/>
            <a:ext cx="11267767" cy="5134339"/>
          </a:xfrm>
          <a:prstGeom prst="rect">
            <a:avLst/>
          </a:prstGeom>
          <a:noFill/>
          <a:ln w="12700" cap="flat" cmpd="sng">
            <a:solidFill>
              <a:schemeClr val="dk1"/>
            </a:solidFill>
            <a:prstDash val="solid"/>
            <a:round/>
            <a:headEnd type="none" w="sm" len="sm"/>
            <a:tailEnd type="none" w="sm" len="sm"/>
          </a:ln>
        </p:spPr>
      </p:pic>
      <p:sp>
        <p:nvSpPr>
          <p:cNvPr id="224" name="Google Shape;224;p24"/>
          <p:cNvSpPr txBox="1"/>
          <p:nvPr/>
        </p:nvSpPr>
        <p:spPr>
          <a:xfrm>
            <a:off x="117987" y="82089"/>
            <a:ext cx="11592231" cy="1392750"/>
          </a:xfrm>
          <a:prstGeom prst="rect">
            <a:avLst/>
          </a:prstGeom>
          <a:noFill/>
          <a:ln>
            <a:noFill/>
          </a:ln>
        </p:spPr>
        <p:txBody>
          <a:bodyPr spcFirstLastPara="1" wrap="square" lIns="91425" tIns="45700" rIns="91425" bIns="45700" anchor="t" anchorCtr="0">
            <a:noAutofit/>
          </a:bodyPr>
          <a:lstStyle/>
          <a:p>
            <a:pPr marL="344594" marR="0" lvl="0" indent="-342900" algn="l" rtl="0">
              <a:lnSpc>
                <a:spcPct val="100000"/>
              </a:lnSpc>
              <a:spcBef>
                <a:spcPts val="0"/>
              </a:spcBef>
              <a:spcAft>
                <a:spcPts val="0"/>
              </a:spcAft>
              <a:buClr>
                <a:schemeClr val="dk1"/>
              </a:buClr>
              <a:buSzPts val="1800"/>
              <a:buFont typeface="Arial"/>
              <a:buChar char="•"/>
            </a:pPr>
            <a:r>
              <a:rPr lang="hi-IN" sz="1800">
                <a:solidFill>
                  <a:schemeClr val="dk1"/>
                </a:solidFill>
                <a:latin typeface="Arial"/>
                <a:ea typeface="Arial"/>
                <a:cs typeface="Arial"/>
                <a:sym typeface="Arial"/>
              </a:rPr>
              <a:t>चेक बॉक्स पर क्लिक कर  खसरा नंबर का चयन करें और खाता आवंटित करें बटन पर क्लिक करे | </a:t>
            </a:r>
            <a:endParaRPr/>
          </a:p>
          <a:p>
            <a:pPr marL="344594" marR="0" lvl="0" indent="-342900" algn="l" rtl="0">
              <a:lnSpc>
                <a:spcPct val="100000"/>
              </a:lnSpc>
              <a:spcBef>
                <a:spcPts val="1000"/>
              </a:spcBef>
              <a:spcAft>
                <a:spcPts val="0"/>
              </a:spcAft>
              <a:buClr>
                <a:schemeClr val="dk1"/>
              </a:buClr>
              <a:buSzPts val="1800"/>
              <a:buFont typeface="Arial"/>
              <a:buChar char="•"/>
            </a:pPr>
            <a:r>
              <a:rPr lang="hi-IN" sz="1800">
                <a:solidFill>
                  <a:schemeClr val="dk1"/>
                </a:solidFill>
                <a:latin typeface="Arial"/>
                <a:ea typeface="Arial"/>
                <a:cs typeface="Arial"/>
                <a:sym typeface="Arial"/>
              </a:rPr>
              <a:t>जिसके पश्चात एक पॉप-अप प्रदर्शित होगा जिसमे "डेटा सफलता पूर्वक सेव कर लिया गया है" |</a:t>
            </a:r>
            <a:endParaRPr/>
          </a:p>
          <a:p>
            <a:pPr marL="344594" marR="0" lvl="0" indent="-342900" algn="l" rtl="0">
              <a:lnSpc>
                <a:spcPct val="100000"/>
              </a:lnSpc>
              <a:spcBef>
                <a:spcPts val="1000"/>
              </a:spcBef>
              <a:spcAft>
                <a:spcPts val="0"/>
              </a:spcAft>
              <a:buClr>
                <a:schemeClr val="dk1"/>
              </a:buClr>
              <a:buSzPts val="1800"/>
              <a:buFont typeface="Arial"/>
              <a:buChar char="•"/>
            </a:pPr>
            <a:r>
              <a:rPr lang="hi-IN" sz="1800">
                <a:solidFill>
                  <a:schemeClr val="dk1"/>
                </a:solidFill>
                <a:latin typeface="Arial"/>
                <a:ea typeface="Arial"/>
                <a:cs typeface="Arial"/>
                <a:sym typeface="Arial"/>
              </a:rPr>
              <a:t>तत्पश्चात खाता विवरण में खाता का विवरण प्रदर्शित होगा |</a:t>
            </a:r>
            <a:endParaRPr sz="1800">
              <a:solidFill>
                <a:schemeClr val="dk1"/>
              </a:solidFill>
              <a:latin typeface="Arial"/>
              <a:ea typeface="Arial"/>
              <a:cs typeface="Arial"/>
              <a:sym typeface="Arial"/>
            </a:endParaRPr>
          </a:p>
        </p:txBody>
      </p:sp>
      <p:sp>
        <p:nvSpPr>
          <p:cNvPr id="225" name="Google Shape;225;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23</a:t>
            </a:fld>
            <a:endParaRPr sz="1300">
              <a:solidFill>
                <a:schemeClr val="dk2"/>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5"/>
          <p:cNvPicPr preferRelativeResize="0"/>
          <p:nvPr/>
        </p:nvPicPr>
        <p:blipFill rotWithShape="1">
          <a:blip r:embed="rId3">
            <a:alphaModFix/>
          </a:blip>
          <a:srcRect/>
          <a:stretch/>
        </p:blipFill>
        <p:spPr>
          <a:xfrm>
            <a:off x="206474" y="1356391"/>
            <a:ext cx="5427409" cy="5290215"/>
          </a:xfrm>
          <a:prstGeom prst="rect">
            <a:avLst/>
          </a:prstGeom>
          <a:noFill/>
          <a:ln w="12700" cap="flat" cmpd="sng">
            <a:solidFill>
              <a:schemeClr val="dk1"/>
            </a:solidFill>
            <a:prstDash val="solid"/>
            <a:round/>
            <a:headEnd type="none" w="sm" len="sm"/>
            <a:tailEnd type="none" w="sm" len="sm"/>
          </a:ln>
        </p:spPr>
      </p:pic>
      <p:pic>
        <p:nvPicPr>
          <p:cNvPr id="231" name="Google Shape;231;p25"/>
          <p:cNvPicPr preferRelativeResize="0"/>
          <p:nvPr/>
        </p:nvPicPr>
        <p:blipFill rotWithShape="1">
          <a:blip r:embed="rId4">
            <a:alphaModFix/>
          </a:blip>
          <a:srcRect/>
          <a:stretch/>
        </p:blipFill>
        <p:spPr>
          <a:xfrm>
            <a:off x="5948516" y="1355748"/>
            <a:ext cx="5948517" cy="5290215"/>
          </a:xfrm>
          <a:prstGeom prst="rect">
            <a:avLst/>
          </a:prstGeom>
          <a:noFill/>
          <a:ln w="12700" cap="flat" cmpd="sng">
            <a:solidFill>
              <a:schemeClr val="dk1"/>
            </a:solidFill>
            <a:prstDash val="solid"/>
            <a:round/>
            <a:headEnd type="none" w="sm" len="sm"/>
            <a:tailEnd type="none" w="sm" len="sm"/>
          </a:ln>
        </p:spPr>
      </p:pic>
      <p:sp>
        <p:nvSpPr>
          <p:cNvPr id="232" name="Google Shape;232;p25"/>
          <p:cNvSpPr txBox="1"/>
          <p:nvPr/>
        </p:nvSpPr>
        <p:spPr>
          <a:xfrm>
            <a:off x="117987" y="82089"/>
            <a:ext cx="11592231" cy="1392750"/>
          </a:xfrm>
          <a:prstGeom prst="rect">
            <a:avLst/>
          </a:prstGeom>
          <a:noFill/>
          <a:ln>
            <a:noFill/>
          </a:ln>
        </p:spPr>
        <p:txBody>
          <a:bodyPr spcFirstLastPara="1" wrap="square" lIns="91425" tIns="45700" rIns="91425" bIns="45700" anchor="t" anchorCtr="0">
            <a:noAutofit/>
          </a:bodyPr>
          <a:lstStyle/>
          <a:p>
            <a:pPr marL="344594" marR="0" lvl="0" indent="-342900" algn="l" rtl="0">
              <a:lnSpc>
                <a:spcPct val="100000"/>
              </a:lnSpc>
              <a:spcBef>
                <a:spcPts val="0"/>
              </a:spcBef>
              <a:spcAft>
                <a:spcPts val="0"/>
              </a:spcAft>
              <a:buClr>
                <a:schemeClr val="dk1"/>
              </a:buClr>
              <a:buSzPts val="1800"/>
              <a:buFont typeface="Arial"/>
              <a:buChar char="•"/>
            </a:pPr>
            <a:r>
              <a:rPr lang="hi-IN" sz="1800">
                <a:solidFill>
                  <a:schemeClr val="dk1"/>
                </a:solidFill>
                <a:latin typeface="Arial"/>
                <a:ea typeface="Arial"/>
                <a:cs typeface="Arial"/>
                <a:sym typeface="Arial"/>
              </a:rPr>
              <a:t>रेडियो बटन पर क्लिक कर खाता संख्या का चयन करे और चेक बॉक्स पर क्लिक कर भूमिस्वामी का चयन करे |</a:t>
            </a:r>
            <a:endParaRPr/>
          </a:p>
          <a:p>
            <a:pPr marL="344594" marR="0" lvl="0" indent="-342900" algn="l" rtl="0">
              <a:lnSpc>
                <a:spcPct val="100000"/>
              </a:lnSpc>
              <a:spcBef>
                <a:spcPts val="1000"/>
              </a:spcBef>
              <a:spcAft>
                <a:spcPts val="0"/>
              </a:spcAft>
              <a:buClr>
                <a:schemeClr val="dk1"/>
              </a:buClr>
              <a:buSzPts val="1800"/>
              <a:buFont typeface="Arial"/>
              <a:buChar char="•"/>
            </a:pPr>
            <a:r>
              <a:rPr lang="hi-IN" sz="1800">
                <a:solidFill>
                  <a:schemeClr val="dk1"/>
                </a:solidFill>
                <a:latin typeface="Arial"/>
                <a:ea typeface="Arial"/>
                <a:cs typeface="Arial"/>
                <a:sym typeface="Arial"/>
              </a:rPr>
              <a:t>जिसके पश्चात आवंटित करें बटन पर क्लिक करे | </a:t>
            </a:r>
            <a:endParaRPr sz="1800">
              <a:solidFill>
                <a:schemeClr val="dk1"/>
              </a:solidFill>
              <a:latin typeface="Arial"/>
              <a:ea typeface="Arial"/>
              <a:cs typeface="Arial"/>
              <a:sym typeface="Arial"/>
            </a:endParaRPr>
          </a:p>
          <a:p>
            <a:pPr marL="344594" marR="0" lvl="0" indent="-342900" algn="l" rtl="0">
              <a:lnSpc>
                <a:spcPct val="100000"/>
              </a:lnSpc>
              <a:spcBef>
                <a:spcPts val="1000"/>
              </a:spcBef>
              <a:spcAft>
                <a:spcPts val="0"/>
              </a:spcAft>
              <a:buClr>
                <a:schemeClr val="dk1"/>
              </a:buClr>
              <a:buSzPts val="1800"/>
              <a:buFont typeface="Arial"/>
              <a:buChar char="•"/>
            </a:pPr>
            <a:r>
              <a:rPr lang="hi-IN" sz="1800">
                <a:solidFill>
                  <a:schemeClr val="dk1"/>
                </a:solidFill>
                <a:latin typeface="Arial"/>
                <a:ea typeface="Arial"/>
                <a:cs typeface="Arial"/>
                <a:sym typeface="Arial"/>
              </a:rPr>
              <a:t>नवीन भूमिस्वामी का हिस्सा दर्ज करे |</a:t>
            </a:r>
            <a:endParaRPr/>
          </a:p>
        </p:txBody>
      </p:sp>
      <p:sp>
        <p:nvSpPr>
          <p:cNvPr id="233" name="Google Shape;233;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24</a:t>
            </a:fld>
            <a:endParaRPr sz="1300">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2f0c7db8925_11_0"/>
          <p:cNvSpPr txBox="1"/>
          <p:nvPr/>
        </p:nvSpPr>
        <p:spPr>
          <a:xfrm>
            <a:off x="117975" y="82093"/>
            <a:ext cx="11592300" cy="534900"/>
          </a:xfrm>
          <a:prstGeom prst="rect">
            <a:avLst/>
          </a:prstGeom>
          <a:noFill/>
          <a:ln>
            <a:noFill/>
          </a:ln>
        </p:spPr>
        <p:txBody>
          <a:bodyPr spcFirstLastPara="1" wrap="square" lIns="91425" tIns="45700" rIns="91425" bIns="45700" anchor="t" anchorCtr="0">
            <a:noAutofit/>
          </a:bodyPr>
          <a:lstStyle/>
          <a:p>
            <a:pPr marL="344594" marR="0" lvl="0" indent="-342900" algn="l" rtl="0">
              <a:lnSpc>
                <a:spcPct val="100000"/>
              </a:lnSpc>
              <a:spcBef>
                <a:spcPts val="1000"/>
              </a:spcBef>
              <a:spcAft>
                <a:spcPts val="0"/>
              </a:spcAft>
              <a:buClr>
                <a:schemeClr val="dk1"/>
              </a:buClr>
              <a:buSzPts val="1800"/>
              <a:buFont typeface="Arial"/>
              <a:buChar char="•"/>
            </a:pPr>
            <a:r>
              <a:rPr lang="hi-IN" sz="1800">
                <a:solidFill>
                  <a:schemeClr val="dk1"/>
                </a:solidFill>
              </a:rPr>
              <a:t>खाता</a:t>
            </a:r>
            <a:r>
              <a:rPr lang="hi-IN" sz="1800">
                <a:solidFill>
                  <a:schemeClr val="dk1"/>
                </a:solidFill>
                <a:latin typeface="Mangal"/>
                <a:ea typeface="Mangal"/>
                <a:cs typeface="Mangal"/>
                <a:sym typeface="Mangal"/>
              </a:rPr>
              <a:t> आवंटित करने के पश्चात बटांकन किये हुए खसरो को मैप में भी विभाजित करना होगा इस हेतु नक्शा बटन पर क्लिक करे</a:t>
            </a:r>
            <a:r>
              <a:rPr lang="hi-IN" sz="1800">
                <a:solidFill>
                  <a:schemeClr val="dk1"/>
                </a:solidFill>
              </a:rPr>
              <a:t> |</a:t>
            </a:r>
            <a:endParaRPr/>
          </a:p>
        </p:txBody>
      </p:sp>
      <p:pic>
        <p:nvPicPr>
          <p:cNvPr id="240" name="Google Shape;240;g2f0c7db8925_11_0"/>
          <p:cNvPicPr preferRelativeResize="0"/>
          <p:nvPr/>
        </p:nvPicPr>
        <p:blipFill>
          <a:blip r:embed="rId3">
            <a:alphaModFix/>
          </a:blip>
          <a:stretch>
            <a:fillRect/>
          </a:stretch>
        </p:blipFill>
        <p:spPr>
          <a:xfrm>
            <a:off x="152400" y="769401"/>
            <a:ext cx="11887200" cy="53902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f0c5f5d6f3_0_8"/>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47" name="Google Shape;247;g2f0c5f5d6f3_0_8"/>
          <p:cNvPicPr preferRelativeResize="0"/>
          <p:nvPr/>
        </p:nvPicPr>
        <p:blipFill>
          <a:blip r:embed="rId3">
            <a:alphaModFix/>
          </a:blip>
          <a:stretch>
            <a:fillRect/>
          </a:stretch>
        </p:blipFill>
        <p:spPr>
          <a:xfrm>
            <a:off x="191025" y="990550"/>
            <a:ext cx="11680523" cy="5638899"/>
          </a:xfrm>
          <a:prstGeom prst="rect">
            <a:avLst/>
          </a:prstGeom>
          <a:noFill/>
          <a:ln>
            <a:noFill/>
          </a:ln>
        </p:spPr>
      </p:pic>
      <p:sp>
        <p:nvSpPr>
          <p:cNvPr id="248" name="Google Shape;248;g2f0c5f5d6f3_0_8"/>
          <p:cNvSpPr txBox="1"/>
          <p:nvPr/>
        </p:nvSpPr>
        <p:spPr>
          <a:xfrm>
            <a:off x="0" y="0"/>
            <a:ext cx="11871600" cy="461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hi-IN" sz="1800">
                <a:solidFill>
                  <a:schemeClr val="dk1"/>
                </a:solidFill>
              </a:rPr>
              <a:t>Highlighted </a:t>
            </a:r>
            <a:r>
              <a:rPr lang="hi-IN" sz="1800">
                <a:solidFill>
                  <a:schemeClr val="dk1"/>
                </a:solidFill>
                <a:latin typeface="Mangal"/>
                <a:ea typeface="Mangal"/>
                <a:cs typeface="Mangal"/>
                <a:sym typeface="Mangal"/>
              </a:rPr>
              <a:t>टूल्स के द्वारा बटांकन कर सेव करे </a:t>
            </a:r>
            <a:r>
              <a:rPr lang="hi-IN" sz="1800">
                <a:solidFill>
                  <a:schemeClr val="dk1"/>
                </a:solidFill>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6"/>
          <p:cNvSpPr txBox="1"/>
          <p:nvPr/>
        </p:nvSpPr>
        <p:spPr>
          <a:xfrm>
            <a:off x="117987" y="82089"/>
            <a:ext cx="11592231" cy="1097782"/>
          </a:xfrm>
          <a:prstGeom prst="rect">
            <a:avLst/>
          </a:prstGeom>
          <a:noFill/>
          <a:ln>
            <a:noFill/>
          </a:ln>
        </p:spPr>
        <p:txBody>
          <a:bodyPr spcFirstLastPara="1" wrap="square" lIns="91425" tIns="45700" rIns="91425" bIns="45700" anchor="t" anchorCtr="0">
            <a:noAutofit/>
          </a:bodyPr>
          <a:lstStyle/>
          <a:p>
            <a:pPr marL="344594" marR="0" lvl="0" indent="-342900" algn="l" rtl="0">
              <a:lnSpc>
                <a:spcPct val="100000"/>
              </a:lnSpc>
              <a:spcBef>
                <a:spcPts val="0"/>
              </a:spcBef>
              <a:spcAft>
                <a:spcPts val="0"/>
              </a:spcAft>
              <a:buClr>
                <a:schemeClr val="dk1"/>
              </a:buClr>
              <a:buSzPts val="1800"/>
              <a:buFont typeface="Arial"/>
              <a:buChar char="•"/>
            </a:pPr>
            <a:r>
              <a:rPr lang="hi-IN" sz="1800">
                <a:solidFill>
                  <a:schemeClr val="dk1"/>
                </a:solidFill>
                <a:latin typeface="Arial"/>
                <a:ea typeface="Arial"/>
                <a:cs typeface="Arial"/>
                <a:sym typeface="Arial"/>
              </a:rPr>
              <a:t>जिसके पश्चात सभी आवश्यक चेकबॉक्स का चयन करे,  एवं सेव बटन पर क्लिक करे | </a:t>
            </a:r>
            <a:endParaRPr sz="1800">
              <a:solidFill>
                <a:schemeClr val="dk1"/>
              </a:solidFill>
              <a:latin typeface="Arial"/>
              <a:ea typeface="Arial"/>
              <a:cs typeface="Arial"/>
              <a:sym typeface="Arial"/>
            </a:endParaRPr>
          </a:p>
          <a:p>
            <a:pPr marL="344594" marR="0" lvl="0" indent="-342900" algn="l" rtl="0">
              <a:lnSpc>
                <a:spcPct val="100000"/>
              </a:lnSpc>
              <a:spcBef>
                <a:spcPts val="1000"/>
              </a:spcBef>
              <a:spcAft>
                <a:spcPts val="0"/>
              </a:spcAft>
              <a:buClr>
                <a:schemeClr val="dk1"/>
              </a:buClr>
              <a:buSzPts val="1800"/>
              <a:buFont typeface="Arial"/>
              <a:buChar char="•"/>
            </a:pPr>
            <a:r>
              <a:rPr lang="hi-IN" sz="1800">
                <a:solidFill>
                  <a:schemeClr val="dk1"/>
                </a:solidFill>
                <a:latin typeface="Arial"/>
                <a:ea typeface="Arial"/>
                <a:cs typeface="Arial"/>
                <a:sym typeface="Arial"/>
              </a:rPr>
              <a:t>सेव करे बटन पर क्लिक करने के पश्चात एक पॉप-अप प्रदर्शित होगा जिसमे "आवेदन संख्या XXXXXXXXXXXX  सफलतापूर्वक जमा कर लिया गया है" |</a:t>
            </a:r>
            <a:endParaRPr sz="1800">
              <a:solidFill>
                <a:schemeClr val="dk1"/>
              </a:solidFill>
              <a:latin typeface="Arial"/>
              <a:ea typeface="Arial"/>
              <a:cs typeface="Arial"/>
              <a:sym typeface="Arial"/>
            </a:endParaRPr>
          </a:p>
        </p:txBody>
      </p:sp>
      <p:pic>
        <p:nvPicPr>
          <p:cNvPr id="254" name="Google Shape;254;p26" descr="A screenshot of a computer"/>
          <p:cNvPicPr preferRelativeResize="0"/>
          <p:nvPr/>
        </p:nvPicPr>
        <p:blipFill rotWithShape="1">
          <a:blip r:embed="rId3">
            <a:alphaModFix/>
          </a:blip>
          <a:srcRect/>
          <a:stretch/>
        </p:blipFill>
        <p:spPr>
          <a:xfrm>
            <a:off x="170936" y="1179871"/>
            <a:ext cx="11850127" cy="5426944"/>
          </a:xfrm>
          <a:prstGeom prst="rect">
            <a:avLst/>
          </a:prstGeom>
          <a:noFill/>
          <a:ln w="12700" cap="flat" cmpd="sng">
            <a:solidFill>
              <a:schemeClr val="dk1"/>
            </a:solidFill>
            <a:prstDash val="solid"/>
            <a:round/>
            <a:headEnd type="none" w="sm" len="sm"/>
            <a:tailEnd type="none" w="sm" len="sm"/>
          </a:ln>
        </p:spPr>
      </p:pic>
      <p:sp>
        <p:nvSpPr>
          <p:cNvPr id="255" name="Google Shape;255;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27</a:t>
            </a:fld>
            <a:endParaRPr sz="1300">
              <a:solidFill>
                <a:schemeClr val="dk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8"/>
          <p:cNvSpPr txBox="1">
            <a:spLocks noGrp="1"/>
          </p:cNvSpPr>
          <p:nvPr>
            <p:ph type="title"/>
          </p:nvPr>
        </p:nvSpPr>
        <p:spPr>
          <a:xfrm>
            <a:off x="156753" y="209006"/>
            <a:ext cx="10097590" cy="1828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Trebuchet MS"/>
              <a:buNone/>
            </a:pPr>
            <a:r>
              <a:rPr lang="hi-IN" b="1">
                <a:solidFill>
                  <a:schemeClr val="dk1"/>
                </a:solidFill>
              </a:rPr>
              <a:t>Condition 2</a:t>
            </a:r>
            <a:r>
              <a:rPr lang="hi-IN">
                <a:solidFill>
                  <a:schemeClr val="dk1"/>
                </a:solidFill>
              </a:rPr>
              <a:t> </a:t>
            </a:r>
            <a:r>
              <a:rPr lang="hi-IN"/>
              <a:t> </a:t>
            </a:r>
            <a:br>
              <a:rPr lang="hi-IN"/>
            </a:br>
            <a:r>
              <a:rPr lang="hi-IN" sz="2900"/>
              <a:t>Negative selected करने पर –Checkbox आप्शन select करेगा or अन्य कोई कारण का विवरण भरेगा,फाइल अपलोड करेगा – “Send to RCMS” – प्रतिवेदन भेजे क्लिक करेगा</a:t>
            </a:r>
            <a:r>
              <a:rPr lang="hi-IN"/>
              <a:t/>
            </a:r>
            <a:br>
              <a:rPr lang="hi-IN"/>
            </a:br>
            <a:endParaRPr/>
          </a:p>
        </p:txBody>
      </p:sp>
      <p:sp>
        <p:nvSpPr>
          <p:cNvPr id="261" name="Google Shape;261;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28</a:t>
            </a:fld>
            <a:endParaRPr sz="1300">
              <a:solidFill>
                <a:schemeClr val="dk2"/>
              </a:solidFill>
              <a:latin typeface="Arial"/>
              <a:ea typeface="Arial"/>
              <a:cs typeface="Arial"/>
              <a:sym typeface="Arial"/>
            </a:endParaRPr>
          </a:p>
        </p:txBody>
      </p:sp>
      <p:pic>
        <p:nvPicPr>
          <p:cNvPr id="262" name="Google Shape;262;p28"/>
          <p:cNvPicPr preferRelativeResize="0">
            <a:picLocks noGrp="1"/>
          </p:cNvPicPr>
          <p:nvPr>
            <p:ph type="body" idx="1"/>
          </p:nvPr>
        </p:nvPicPr>
        <p:blipFill rotWithShape="1">
          <a:blip r:embed="rId3">
            <a:alphaModFix/>
          </a:blip>
          <a:srcRect/>
          <a:stretch/>
        </p:blipFill>
        <p:spPr>
          <a:xfrm>
            <a:off x="275802" y="1971084"/>
            <a:ext cx="10919066" cy="470403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7"/>
          <p:cNvSpPr txBox="1">
            <a:spLocks noGrp="1"/>
          </p:cNvSpPr>
          <p:nvPr>
            <p:ph type="title"/>
          </p:nvPr>
        </p:nvSpPr>
        <p:spPr>
          <a:xfrm>
            <a:off x="1164771" y="2895620"/>
            <a:ext cx="9430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200"/>
              <a:buFont typeface="Trebuchet MS"/>
              <a:buNone/>
            </a:pPr>
            <a:r>
              <a:rPr lang="hi-IN" sz="2200"/>
              <a:t>          पटवारी द्वारा SAVED compliance details will be pushed to RCMS at                       								 </a:t>
            </a:r>
            <a:r>
              <a:rPr lang="hi-IN" b="1"/>
              <a:t>PO</a:t>
            </a:r>
            <a:r>
              <a:rPr lang="hi-IN"/>
              <a:t> </a:t>
            </a:r>
            <a:r>
              <a:rPr lang="hi-IN" b="1"/>
              <a:t>login</a:t>
            </a:r>
            <a:endParaRPr b="1"/>
          </a:p>
        </p:txBody>
      </p:sp>
      <p:sp>
        <p:nvSpPr>
          <p:cNvPr id="268" name="Google Shape;268;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29</a:t>
            </a:fld>
            <a:endParaRPr sz="1300">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f093f21a19_3_8"/>
          <p:cNvSpPr txBox="1">
            <a:spLocks noGrp="1"/>
          </p:cNvSpPr>
          <p:nvPr>
            <p:ph type="title"/>
          </p:nvPr>
        </p:nvSpPr>
        <p:spPr>
          <a:xfrm>
            <a:off x="677325" y="152400"/>
            <a:ext cx="8596800" cy="8310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hi-IN"/>
              <a:t>जिला कलेक्टर की भूमिका और उत्तरदायित्व:</a:t>
            </a:r>
            <a:endParaRPr/>
          </a:p>
          <a:p>
            <a:pPr marL="0" lvl="0" indent="0" algn="l" rtl="0">
              <a:spcBef>
                <a:spcPts val="0"/>
              </a:spcBef>
              <a:spcAft>
                <a:spcPts val="0"/>
              </a:spcAft>
              <a:buNone/>
            </a:pPr>
            <a:endParaRPr/>
          </a:p>
        </p:txBody>
      </p:sp>
      <p:sp>
        <p:nvSpPr>
          <p:cNvPr id="88" name="Google Shape;88;g2f093f21a19_3_8"/>
          <p:cNvSpPr txBox="1">
            <a:spLocks noGrp="1"/>
          </p:cNvSpPr>
          <p:nvPr>
            <p:ph type="body" idx="1"/>
          </p:nvPr>
        </p:nvSpPr>
        <p:spPr>
          <a:xfrm>
            <a:off x="359975" y="1259775"/>
            <a:ext cx="9541200" cy="4781400"/>
          </a:xfrm>
          <a:prstGeom prst="rect">
            <a:avLst/>
          </a:prstGeom>
        </p:spPr>
        <p:txBody>
          <a:bodyPr spcFirstLastPara="1" wrap="square" lIns="91425" tIns="45700" rIns="91425" bIns="45700" anchor="t" anchorCtr="0">
            <a:normAutofit fontScale="92500" lnSpcReduction="20000"/>
          </a:bodyPr>
          <a:lstStyle/>
          <a:p>
            <a:pPr marL="0" lvl="0" indent="0" algn="l" rtl="0">
              <a:lnSpc>
                <a:spcPct val="200000"/>
              </a:lnSpc>
              <a:spcBef>
                <a:spcPts val="1000"/>
              </a:spcBef>
              <a:spcAft>
                <a:spcPts val="0"/>
              </a:spcAft>
              <a:buNone/>
            </a:pPr>
            <a:endParaRPr/>
          </a:p>
          <a:p>
            <a:pPr marL="457200" lvl="0" indent="-306324" algn="l" rtl="0">
              <a:lnSpc>
                <a:spcPct val="200000"/>
              </a:lnSpc>
              <a:spcBef>
                <a:spcPts val="1000"/>
              </a:spcBef>
              <a:spcAft>
                <a:spcPts val="0"/>
              </a:spcAft>
              <a:buSzPct val="59999"/>
              <a:buChar char="●"/>
            </a:pPr>
            <a:r>
              <a:rPr lang="hi-IN" b="1"/>
              <a:t>नीति एवं दिशा-निर्देश का पालन:</a:t>
            </a:r>
            <a:r>
              <a:rPr lang="hi-IN"/>
              <a:t> साइबर तहसील 2.0 की नीति और दिशा-निर्देशों का पालन सुनिश्चित करना</a:t>
            </a:r>
            <a:endParaRPr/>
          </a:p>
          <a:p>
            <a:pPr marL="457200" lvl="0" indent="-306324" algn="l" rtl="0">
              <a:lnSpc>
                <a:spcPct val="200000"/>
              </a:lnSpc>
              <a:spcBef>
                <a:spcPts val="0"/>
              </a:spcBef>
              <a:spcAft>
                <a:spcPts val="0"/>
              </a:spcAft>
              <a:buSzPct val="59999"/>
              <a:buChar char="●"/>
            </a:pPr>
            <a:r>
              <a:rPr lang="hi-IN" b="1"/>
              <a:t>निगरानी और समन्वय:</a:t>
            </a:r>
            <a:r>
              <a:rPr lang="hi-IN"/>
              <a:t> क्षेत्रीय तहसील स्तर पर ऑनलाइन सिस्टम की निगरानी और समन्वय करना</a:t>
            </a:r>
            <a:endParaRPr/>
          </a:p>
          <a:p>
            <a:pPr marL="457200" lvl="0" indent="-306324" algn="l" rtl="0">
              <a:lnSpc>
                <a:spcPct val="200000"/>
              </a:lnSpc>
              <a:spcBef>
                <a:spcPts val="0"/>
              </a:spcBef>
              <a:spcAft>
                <a:spcPts val="0"/>
              </a:spcAft>
              <a:buSzPct val="59999"/>
              <a:buChar char="●"/>
            </a:pPr>
            <a:r>
              <a:rPr lang="hi-IN" b="1"/>
              <a:t>प्रशिक्षण और जागरूकता:</a:t>
            </a:r>
            <a:r>
              <a:rPr lang="hi-IN"/>
              <a:t> मास्टर  ट्रेनर तैयार करना, तहसीलदार, नायब तहसीलदार और अन्य कर्मचारियों को साइबर तहसील 2.0 की प्रक्रियाओं का प्रशिक्षण</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9"/>
          <p:cNvSpPr txBox="1">
            <a:spLocks noGrp="1"/>
          </p:cNvSpPr>
          <p:nvPr>
            <p:ph type="title"/>
          </p:nvPr>
        </p:nvSpPr>
        <p:spPr>
          <a:xfrm>
            <a:off x="156754" y="169817"/>
            <a:ext cx="9353006" cy="135853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700"/>
              <a:buFont typeface="Trebuchet MS"/>
              <a:buNone/>
            </a:pPr>
            <a:r>
              <a:rPr lang="hi-IN" sz="2700"/>
              <a:t>PO Login पर – प्राप्त प्रतिवेदन -  SAARA) के Dropdown List – Click करने पर  – Display होंग) </a:t>
            </a:r>
            <a:br>
              <a:rPr lang="hi-IN" sz="2700"/>
            </a:br>
            <a:endParaRPr sz="2700"/>
          </a:p>
        </p:txBody>
      </p:sp>
      <p:sp>
        <p:nvSpPr>
          <p:cNvPr id="274" name="Google Shape;274;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30</a:t>
            </a:fld>
            <a:endParaRPr sz="1300">
              <a:solidFill>
                <a:schemeClr val="dk2"/>
              </a:solidFill>
              <a:latin typeface="Arial"/>
              <a:ea typeface="Arial"/>
              <a:cs typeface="Arial"/>
              <a:sym typeface="Arial"/>
            </a:endParaRPr>
          </a:p>
        </p:txBody>
      </p:sp>
      <p:pic>
        <p:nvPicPr>
          <p:cNvPr id="275" name="Google Shape;275;p29"/>
          <p:cNvPicPr preferRelativeResize="0">
            <a:picLocks noGrp="1"/>
          </p:cNvPicPr>
          <p:nvPr>
            <p:ph type="body" idx="1"/>
          </p:nvPr>
        </p:nvPicPr>
        <p:blipFill rotWithShape="1">
          <a:blip r:embed="rId3">
            <a:alphaModFix/>
          </a:blip>
          <a:srcRect b="3341"/>
          <a:stretch/>
        </p:blipFill>
        <p:spPr>
          <a:xfrm>
            <a:off x="260859" y="1107168"/>
            <a:ext cx="11038512" cy="550263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title"/>
          </p:nvPr>
        </p:nvSpPr>
        <p:spPr>
          <a:xfrm>
            <a:off x="222069" y="195944"/>
            <a:ext cx="9509760" cy="10711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2700"/>
              <a:buFont typeface="Trebuchet MS"/>
              <a:buNone/>
            </a:pPr>
            <a:r>
              <a:rPr lang="hi-IN" sz="2700"/>
              <a:t>चुने Button पर क्लिक करने पर पटवारी प्रतिवेदन प्रदर्शित होगा </a:t>
            </a:r>
            <a:br>
              <a:rPr lang="hi-IN" sz="2700"/>
            </a:br>
            <a:endParaRPr sz="2700"/>
          </a:p>
        </p:txBody>
      </p:sp>
      <p:sp>
        <p:nvSpPr>
          <p:cNvPr id="281" name="Google Shape;281;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31</a:t>
            </a:fld>
            <a:endParaRPr sz="1300">
              <a:solidFill>
                <a:schemeClr val="dk2"/>
              </a:solidFill>
              <a:latin typeface="Arial"/>
              <a:ea typeface="Arial"/>
              <a:cs typeface="Arial"/>
              <a:sym typeface="Arial"/>
            </a:endParaRPr>
          </a:p>
        </p:txBody>
      </p:sp>
      <p:pic>
        <p:nvPicPr>
          <p:cNvPr id="282" name="Google Shape;282;p30"/>
          <p:cNvPicPr preferRelativeResize="0">
            <a:picLocks noGrp="1"/>
          </p:cNvPicPr>
          <p:nvPr>
            <p:ph type="body" idx="1"/>
          </p:nvPr>
        </p:nvPicPr>
        <p:blipFill rotWithShape="1">
          <a:blip r:embed="rId3">
            <a:alphaModFix/>
          </a:blip>
          <a:srcRect/>
          <a:stretch/>
        </p:blipFill>
        <p:spPr>
          <a:xfrm>
            <a:off x="313732" y="875211"/>
            <a:ext cx="10789695" cy="553865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274320" y="222069"/>
            <a:ext cx="9875520" cy="124097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700"/>
              <a:buFont typeface="Trebuchet MS"/>
              <a:buNone/>
            </a:pPr>
            <a:r>
              <a:rPr lang="hi-IN" sz="2700"/>
              <a:t>अंतिम आदेश बटन क्लिक करने पर Final order पर जायेगा</a:t>
            </a:r>
            <a:endParaRPr sz="2700"/>
          </a:p>
        </p:txBody>
      </p:sp>
      <p:sp>
        <p:nvSpPr>
          <p:cNvPr id="288" name="Google Shape;288;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32</a:t>
            </a:fld>
            <a:endParaRPr sz="1300">
              <a:solidFill>
                <a:schemeClr val="dk2"/>
              </a:solidFill>
              <a:latin typeface="Arial"/>
              <a:ea typeface="Arial"/>
              <a:cs typeface="Arial"/>
              <a:sym typeface="Arial"/>
            </a:endParaRPr>
          </a:p>
        </p:txBody>
      </p:sp>
      <p:pic>
        <p:nvPicPr>
          <p:cNvPr id="289" name="Google Shape;289;p31"/>
          <p:cNvPicPr preferRelativeResize="0">
            <a:picLocks noGrp="1"/>
          </p:cNvPicPr>
          <p:nvPr>
            <p:ph type="body" idx="1"/>
          </p:nvPr>
        </p:nvPicPr>
        <p:blipFill rotWithShape="1">
          <a:blip r:embed="rId3">
            <a:alphaModFix/>
          </a:blip>
          <a:srcRect/>
          <a:stretch/>
        </p:blipFill>
        <p:spPr>
          <a:xfrm>
            <a:off x="375963" y="780596"/>
            <a:ext cx="10792780" cy="559407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2"/>
          <p:cNvSpPr txBox="1">
            <a:spLocks noGrp="1"/>
          </p:cNvSpPr>
          <p:nvPr>
            <p:ph type="title"/>
          </p:nvPr>
        </p:nvSpPr>
        <p:spPr>
          <a:xfrm>
            <a:off x="677334" y="156754"/>
            <a:ext cx="8596668" cy="83602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hi-IN"/>
              <a:t>Final Order Page</a:t>
            </a:r>
            <a:endParaRPr/>
          </a:p>
        </p:txBody>
      </p:sp>
      <p:sp>
        <p:nvSpPr>
          <p:cNvPr id="295" name="Google Shape;295;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33</a:t>
            </a:fld>
            <a:endParaRPr sz="1300">
              <a:solidFill>
                <a:schemeClr val="dk2"/>
              </a:solidFill>
              <a:latin typeface="Arial"/>
              <a:ea typeface="Arial"/>
              <a:cs typeface="Arial"/>
              <a:sym typeface="Arial"/>
            </a:endParaRPr>
          </a:p>
        </p:txBody>
      </p:sp>
      <p:pic>
        <p:nvPicPr>
          <p:cNvPr id="296" name="Google Shape;296;p32"/>
          <p:cNvPicPr preferRelativeResize="0">
            <a:picLocks noGrp="1"/>
          </p:cNvPicPr>
          <p:nvPr>
            <p:ph type="body" idx="1"/>
          </p:nvPr>
        </p:nvPicPr>
        <p:blipFill rotWithShape="1">
          <a:blip r:embed="rId3">
            <a:alphaModFix/>
          </a:blip>
          <a:srcRect/>
          <a:stretch/>
        </p:blipFill>
        <p:spPr>
          <a:xfrm>
            <a:off x="798846" y="1159418"/>
            <a:ext cx="7705074" cy="554182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1515525" y="1905000"/>
            <a:ext cx="8596800" cy="3096900"/>
          </a:xfrm>
          <a:prstGeom prst="rect">
            <a:avLst/>
          </a:prstGeom>
          <a:noFill/>
          <a:ln>
            <a:noFill/>
          </a:ln>
        </p:spPr>
        <p:txBody>
          <a:bodyPr spcFirstLastPara="1" wrap="square" lIns="91425" tIns="45700" rIns="91425" bIns="45700" anchor="t" anchorCtr="0">
            <a:normAutofit/>
          </a:bodyPr>
          <a:lstStyle/>
          <a:p>
            <a:pPr marL="0" lvl="0" indent="-190500" algn="l" rtl="0">
              <a:spcBef>
                <a:spcPts val="0"/>
              </a:spcBef>
              <a:spcAft>
                <a:spcPts val="0"/>
              </a:spcAft>
              <a:buClr>
                <a:schemeClr val="accent1"/>
              </a:buClr>
              <a:buSzPts val="3000"/>
              <a:buFont typeface="Noto Sans Symbols"/>
              <a:buChar char="⮚"/>
            </a:pPr>
            <a:r>
              <a:rPr lang="hi-IN" sz="3000"/>
              <a:t>पी.ओ. द्वारा DSC - अंतिम आदेश करने  पर आदेश की प्रतिलिपि RCMS पर अपलोड 	हो जायेगा तथा आवेदक को मेसेज द्वारा 	ओर्डर की लिंक भेजी जायेगी |  </a:t>
            </a:r>
            <a:br>
              <a:rPr lang="hi-IN" sz="3000"/>
            </a:br>
            <a:r>
              <a:rPr lang="hi-IN" sz="3000"/>
              <a:t/>
            </a:r>
            <a:br>
              <a:rPr lang="hi-IN" sz="3000"/>
            </a:br>
            <a:r>
              <a:rPr lang="hi-IN" sz="3000"/>
              <a:t> साथ ही WebGis (लैंड रेकॉर्ड्स) में अमल  	   होगा.</a:t>
            </a:r>
            <a:endParaRPr sz="3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f0c7db8925_3_0"/>
          <p:cNvSpPr txBox="1">
            <a:spLocks noGrp="1"/>
          </p:cNvSpPr>
          <p:nvPr>
            <p:ph type="title"/>
          </p:nvPr>
        </p:nvSpPr>
        <p:spPr>
          <a:xfrm>
            <a:off x="165650" y="207075"/>
            <a:ext cx="11927100" cy="1304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hi-IN" sz="2400" b="1"/>
              <a:t>SMS -Which will get trigger from system to Applicant, Non-Applicant, Patwari &amp; Villagers</a:t>
            </a:r>
            <a:endParaRPr sz="2400" b="1"/>
          </a:p>
        </p:txBody>
      </p:sp>
      <p:sp>
        <p:nvSpPr>
          <p:cNvPr id="308" name="Google Shape;308;g2f0c7db8925_3_0"/>
          <p:cNvSpPr txBox="1">
            <a:spLocks noGrp="1"/>
          </p:cNvSpPr>
          <p:nvPr>
            <p:ph type="body" idx="1"/>
          </p:nvPr>
        </p:nvSpPr>
        <p:spPr>
          <a:xfrm>
            <a:off x="310600" y="1200975"/>
            <a:ext cx="11409300" cy="4840500"/>
          </a:xfrm>
          <a:prstGeom prst="rect">
            <a:avLst/>
          </a:prstGeom>
        </p:spPr>
        <p:txBody>
          <a:bodyPr spcFirstLastPara="1" wrap="square" lIns="91425" tIns="45700" rIns="91425" bIns="45700" anchor="t" anchorCtr="0">
            <a:normAutofit fontScale="55000" lnSpcReduction="20000"/>
          </a:bodyPr>
          <a:lstStyle/>
          <a:p>
            <a:pPr marL="0" lvl="0" indent="0" algn="l" rtl="0">
              <a:spcBef>
                <a:spcPts val="1000"/>
              </a:spcBef>
              <a:spcAft>
                <a:spcPts val="0"/>
              </a:spcAft>
              <a:buNone/>
            </a:pPr>
            <a:r>
              <a:rPr lang="hi-IN" b="1"/>
              <a:t>1. SMS notification to buyer after case registration on RCMS</a:t>
            </a:r>
            <a:endParaRPr b="1"/>
          </a:p>
          <a:p>
            <a:pPr marL="0" lvl="0" indent="0" algn="l" rtl="0">
              <a:spcBef>
                <a:spcPts val="1000"/>
              </a:spcBef>
              <a:spcAft>
                <a:spcPts val="0"/>
              </a:spcAft>
              <a:buClr>
                <a:schemeClr val="dk1"/>
              </a:buClr>
              <a:buSzPct val="45833"/>
              <a:buFont typeface="Arial"/>
              <a:buNone/>
            </a:pPr>
            <a:r>
              <a:rPr lang="hi-IN"/>
              <a:t>आपका आवेदन क्र. 022802032025016-APP-20305864 दर्ज कर दिया गया है यदि आप आवेदन से जुड़ी जानकारी Whatsapp पर चाहते हैं तो दी लिंक पर क्लिक कर रजिस्टर करें. http://rcms.mp.gov.in/citizen/WhatsappOptIns.aspx?oi=f7XLykRCALARZT070tqLVQ==   | RCMS</a:t>
            </a:r>
            <a:endParaRPr/>
          </a:p>
          <a:p>
            <a:pPr marL="0" lvl="0" indent="0" algn="l" rtl="0">
              <a:spcBef>
                <a:spcPts val="1000"/>
              </a:spcBef>
              <a:spcAft>
                <a:spcPts val="0"/>
              </a:spcAft>
              <a:buClr>
                <a:schemeClr val="dk1"/>
              </a:buClr>
              <a:buSzPct val="45833"/>
              <a:buFont typeface="Arial"/>
              <a:buNone/>
            </a:pPr>
            <a:endParaRPr/>
          </a:p>
          <a:p>
            <a:pPr marL="0" lvl="0" indent="0" algn="l" rtl="0">
              <a:spcBef>
                <a:spcPts val="1000"/>
              </a:spcBef>
              <a:spcAft>
                <a:spcPts val="0"/>
              </a:spcAft>
              <a:buClr>
                <a:schemeClr val="dk1"/>
              </a:buClr>
              <a:buSzPct val="45833"/>
              <a:buFont typeface="Arial"/>
              <a:buNone/>
            </a:pPr>
            <a:r>
              <a:rPr lang="hi-IN" b="1"/>
              <a:t>2.Notice to seller/buyer/concerned villagers</a:t>
            </a:r>
            <a:endParaRPr b="1"/>
          </a:p>
          <a:p>
            <a:pPr marL="0" lvl="0" indent="0" algn="l" rtl="0">
              <a:spcBef>
                <a:spcPts val="1000"/>
              </a:spcBef>
              <a:spcAft>
                <a:spcPts val="0"/>
              </a:spcAft>
              <a:buClr>
                <a:schemeClr val="dk1"/>
              </a:buClr>
              <a:buSzPct val="45833"/>
              <a:buFont typeface="Arial"/>
              <a:buNone/>
            </a:pPr>
            <a:r>
              <a:rPr lang="hi-IN"/>
              <a:t>नामांतरण केस न. 0318/अ-6/2024-25 कोर्ट – न्यायालय तहसीलदार,  बडागांव, तहसील टीकमगढ़, जिला टीकमगढ़,  (म.प्र),   के संबंध में सार्वजनिक नोटिस – https://sarabhai-coe.mapit.gov.in/rcms_citizen/public/CyberTehEshtiharPanji.aspx  | RCMS</a:t>
            </a:r>
            <a:endParaRPr/>
          </a:p>
          <a:p>
            <a:pPr marL="0" lvl="0" indent="0" algn="l" rtl="0">
              <a:spcBef>
                <a:spcPts val="1000"/>
              </a:spcBef>
              <a:spcAft>
                <a:spcPts val="0"/>
              </a:spcAft>
              <a:buClr>
                <a:schemeClr val="dk1"/>
              </a:buClr>
              <a:buSzPct val="45833"/>
              <a:buFont typeface="Arial"/>
              <a:buNone/>
            </a:pPr>
            <a:endParaRPr/>
          </a:p>
          <a:p>
            <a:pPr marL="0" lvl="0" indent="0" algn="l" rtl="0">
              <a:spcBef>
                <a:spcPts val="1000"/>
              </a:spcBef>
              <a:spcAft>
                <a:spcPts val="0"/>
              </a:spcAft>
              <a:buClr>
                <a:schemeClr val="dk1"/>
              </a:buClr>
              <a:buSzPct val="45833"/>
              <a:buFont typeface="Arial"/>
              <a:buNone/>
            </a:pPr>
            <a:r>
              <a:rPr lang="hi-IN" b="1"/>
              <a:t>3.SMS to Patwari for Prativedan submission  </a:t>
            </a:r>
            <a:endParaRPr b="1"/>
          </a:p>
          <a:p>
            <a:pPr marL="0" lvl="0" indent="0" algn="l" rtl="0">
              <a:spcBef>
                <a:spcPts val="1000"/>
              </a:spcBef>
              <a:spcAft>
                <a:spcPts val="0"/>
              </a:spcAft>
              <a:buClr>
                <a:schemeClr val="dk1"/>
              </a:buClr>
              <a:buSzPct val="45833"/>
              <a:buFont typeface="Arial"/>
              <a:buNone/>
            </a:pPr>
            <a:r>
              <a:rPr lang="hi-IN"/>
              <a:t>नामांतरण केस न. 0488/अ-6/2024-25 कोर्ट – न्यायालय तहसीलदार,  बडागांव, तहसील टीकमगढ़, जिला टीकमगढ़,  (म.प्र)  में जाँच प्रतिवेदन SAARA App के माध्यम से 10 दिवस में प्रस्तुत करे – https://sarabhai-coe.mapit.gov.in/rcms_citizen/public/CyberTehEshtiharPanji.aspx  | RCMS</a:t>
            </a:r>
            <a:endParaRPr/>
          </a:p>
          <a:p>
            <a:pPr marL="0" lvl="0" indent="0" algn="l" rtl="0">
              <a:spcBef>
                <a:spcPts val="1000"/>
              </a:spcBef>
              <a:spcAft>
                <a:spcPts val="0"/>
              </a:spcAft>
              <a:buClr>
                <a:schemeClr val="dk1"/>
              </a:buClr>
              <a:buSzPct val="45833"/>
              <a:buFont typeface="Arial"/>
              <a:buNone/>
            </a:pPr>
            <a:endParaRPr/>
          </a:p>
          <a:p>
            <a:pPr marL="0" lvl="0" indent="0" algn="l" rtl="0">
              <a:spcBef>
                <a:spcPts val="1000"/>
              </a:spcBef>
              <a:spcAft>
                <a:spcPts val="0"/>
              </a:spcAft>
              <a:buNone/>
            </a:pPr>
            <a:r>
              <a:rPr lang="hi-IN" b="1"/>
              <a:t>4.Final order SMS </a:t>
            </a:r>
            <a:endParaRPr b="1"/>
          </a:p>
          <a:p>
            <a:pPr marL="0" lvl="0" indent="0" algn="l" rtl="0">
              <a:spcBef>
                <a:spcPts val="1000"/>
              </a:spcBef>
              <a:spcAft>
                <a:spcPts val="0"/>
              </a:spcAft>
              <a:buClr>
                <a:schemeClr val="dk1"/>
              </a:buClr>
              <a:buSzPct val="45833"/>
              <a:buFont typeface="Arial"/>
              <a:buNone/>
            </a:pPr>
            <a:r>
              <a:rPr lang="hi-IN"/>
              <a:t>मनीष  जैन जी  आपका आवेदन क्र. 0229C29-CYAPP-10678  जिसका प्रकरण क्रमांक 0112/अ-6/2023-24 है.  न्यायालय न्यायालय तहसीलदार, तहसील सीहोर नगर, ज़िला सीहोर म.प्र.  द्वारा दिनांक 26-05-2023 को आदेशित  किया गया है |  आदेश की प्रति संलग्न है | धन्यवाद https://rcms.mp.gov.in/citizen/OrderSearch.aspx</a:t>
            </a:r>
            <a:endParaRPr/>
          </a:p>
          <a:p>
            <a:pPr marL="0" lvl="0" indent="0" algn="l" rtl="0">
              <a:spcBef>
                <a:spcPts val="100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4"/>
          <p:cNvSpPr txBox="1">
            <a:spLocks noGrp="1"/>
          </p:cNvSpPr>
          <p:nvPr>
            <p:ph type="title"/>
          </p:nvPr>
        </p:nvSpPr>
        <p:spPr>
          <a:xfrm>
            <a:off x="363822" y="230773"/>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hi-IN"/>
              <a:t>RCMS - इश्तेहार  और दावा आपत्ति</a:t>
            </a:r>
            <a:endParaRPr/>
          </a:p>
        </p:txBody>
      </p:sp>
      <p:pic>
        <p:nvPicPr>
          <p:cNvPr id="314" name="Google Shape;314;p34" descr="A screenshot of a computer&#10;&#10;Description automatically generated"/>
          <p:cNvPicPr preferRelativeResize="0">
            <a:picLocks noGrp="1"/>
          </p:cNvPicPr>
          <p:nvPr>
            <p:ph type="body" idx="1"/>
          </p:nvPr>
        </p:nvPicPr>
        <p:blipFill rotWithShape="1">
          <a:blip r:embed="rId3">
            <a:alphaModFix/>
          </a:blip>
          <a:srcRect/>
          <a:stretch/>
        </p:blipFill>
        <p:spPr>
          <a:xfrm>
            <a:off x="438812" y="932680"/>
            <a:ext cx="10664617" cy="550730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15" name="Google Shape;315;p34"/>
          <p:cNvSpPr/>
          <p:nvPr/>
        </p:nvSpPr>
        <p:spPr>
          <a:xfrm>
            <a:off x="4552950" y="1487170"/>
            <a:ext cx="758190" cy="29845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5"/>
          <p:cNvSpPr txBox="1">
            <a:spLocks noGrp="1"/>
          </p:cNvSpPr>
          <p:nvPr>
            <p:ph type="title"/>
          </p:nvPr>
        </p:nvSpPr>
        <p:spPr>
          <a:xfrm>
            <a:off x="190500" y="88900"/>
            <a:ext cx="9702800"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700"/>
              <a:buFont typeface="Trebuchet MS"/>
              <a:buNone/>
            </a:pPr>
            <a:r>
              <a:rPr lang="hi-IN" sz="2700"/>
              <a:t>इश्तेहार यहाँ से देख सकते है और दावा आपत्ति लगा सकते है।</a:t>
            </a:r>
            <a:endParaRPr sz="2700"/>
          </a:p>
        </p:txBody>
      </p:sp>
      <p:pic>
        <p:nvPicPr>
          <p:cNvPr id="321" name="Google Shape;321;p35" descr="A screenshot of a computer&#10;&#10;Description automatically generated"/>
          <p:cNvPicPr preferRelativeResize="0">
            <a:picLocks noGrp="1"/>
          </p:cNvPicPr>
          <p:nvPr>
            <p:ph type="body" idx="1"/>
          </p:nvPr>
        </p:nvPicPr>
        <p:blipFill rotWithShape="1">
          <a:blip r:embed="rId3">
            <a:alphaModFix/>
          </a:blip>
          <a:srcRect/>
          <a:stretch/>
        </p:blipFill>
        <p:spPr>
          <a:xfrm>
            <a:off x="304800" y="673100"/>
            <a:ext cx="10883900" cy="580389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22" name="Google Shape;322;p35"/>
          <p:cNvSpPr/>
          <p:nvPr/>
        </p:nvSpPr>
        <p:spPr>
          <a:xfrm>
            <a:off x="9164638" y="4800600"/>
            <a:ext cx="817562" cy="4318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323" name="Google Shape;323;p35"/>
          <p:cNvSpPr/>
          <p:nvPr/>
        </p:nvSpPr>
        <p:spPr>
          <a:xfrm>
            <a:off x="10033000" y="4749800"/>
            <a:ext cx="762000" cy="5969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hi-IN"/>
              <a:t>प्राप्त दावा आपत्ति</a:t>
            </a:r>
            <a:endParaRPr/>
          </a:p>
        </p:txBody>
      </p:sp>
      <p:pic>
        <p:nvPicPr>
          <p:cNvPr id="329" name="Google Shape;329;p36"/>
          <p:cNvPicPr preferRelativeResize="0">
            <a:picLocks noGrp="1"/>
          </p:cNvPicPr>
          <p:nvPr>
            <p:ph type="body" idx="1"/>
          </p:nvPr>
        </p:nvPicPr>
        <p:blipFill rotWithShape="1">
          <a:blip r:embed="rId3">
            <a:alphaModFix/>
          </a:blip>
          <a:srcRect/>
          <a:stretch/>
        </p:blipFill>
        <p:spPr>
          <a:xfrm>
            <a:off x="766722" y="1385888"/>
            <a:ext cx="10460078" cy="516731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7"/>
          <p:cNvSpPr txBox="1">
            <a:spLocks noGrp="1"/>
          </p:cNvSpPr>
          <p:nvPr>
            <p:ph type="title"/>
          </p:nvPr>
        </p:nvSpPr>
        <p:spPr>
          <a:xfrm>
            <a:off x="1591734" y="3000124"/>
            <a:ext cx="8596800" cy="1320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hi-IN" b="1"/>
              <a:t>Thank You</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677325" y="256899"/>
            <a:ext cx="8596800" cy="6381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accent1"/>
              </a:buClr>
              <a:buSzPct val="100000"/>
              <a:buFont typeface="Trebuchet MS"/>
              <a:buNone/>
            </a:pPr>
            <a:r>
              <a:rPr lang="hi-IN"/>
              <a:t>साइबर तहसील 2.0  - कार्य प्रणाली </a:t>
            </a:r>
            <a:endParaRPr/>
          </a:p>
        </p:txBody>
      </p:sp>
      <p:sp>
        <p:nvSpPr>
          <p:cNvPr id="94" name="Google Shape;94;p3"/>
          <p:cNvSpPr txBox="1">
            <a:spLocks noGrp="1"/>
          </p:cNvSpPr>
          <p:nvPr>
            <p:ph type="body" idx="1"/>
          </p:nvPr>
        </p:nvSpPr>
        <p:spPr>
          <a:xfrm>
            <a:off x="418000" y="1078875"/>
            <a:ext cx="9653400" cy="5530800"/>
          </a:xfrm>
          <a:prstGeom prst="rect">
            <a:avLst/>
          </a:prstGeom>
          <a:noFill/>
          <a:ln>
            <a:noFill/>
          </a:ln>
        </p:spPr>
        <p:txBody>
          <a:bodyPr spcFirstLastPara="1" wrap="square" lIns="91425" tIns="45700" rIns="91425" bIns="45700" anchor="t" anchorCtr="0">
            <a:normAutofit/>
          </a:bodyPr>
          <a:lstStyle/>
          <a:p>
            <a:pPr marL="457200" lvl="0" indent="-342900" algn="l" rtl="0">
              <a:lnSpc>
                <a:spcPct val="200000"/>
              </a:lnSpc>
              <a:spcBef>
                <a:spcPts val="0"/>
              </a:spcBef>
              <a:spcAft>
                <a:spcPts val="0"/>
              </a:spcAft>
              <a:buClr>
                <a:srgbClr val="595959"/>
              </a:buClr>
              <a:buSzPts val="1800"/>
              <a:buFont typeface="Ek Mukta"/>
              <a:buChar char="●"/>
            </a:pPr>
            <a:r>
              <a:rPr lang="hi-IN" sz="2100" b="1">
                <a:solidFill>
                  <a:srgbClr val="CC0000"/>
                </a:solidFill>
                <a:latin typeface="Ek Mukta"/>
                <a:ea typeface="Ek Mukta"/>
                <a:cs typeface="Ek Mukta"/>
                <a:sym typeface="Ek Mukta"/>
              </a:rPr>
              <a:t>साइबर तहसील 2.0</a:t>
            </a:r>
            <a:r>
              <a:rPr lang="hi-IN" sz="2000">
                <a:solidFill>
                  <a:schemeClr val="dk1"/>
                </a:solidFill>
                <a:latin typeface="Ek Mukta"/>
                <a:ea typeface="Ek Mukta"/>
                <a:cs typeface="Ek Mukta"/>
                <a:sym typeface="Ek Mukta"/>
              </a:rPr>
              <a:t> में खसरे के आंशिक विक्रय के नामांतरण को सम्मिलित किया जा रहा है</a:t>
            </a:r>
            <a:endParaRPr sz="2000">
              <a:solidFill>
                <a:schemeClr val="dk1"/>
              </a:solidFill>
              <a:latin typeface="Ek Mukta"/>
              <a:ea typeface="Ek Mukta"/>
              <a:cs typeface="Ek Mukta"/>
              <a:sym typeface="Ek Mukta"/>
            </a:endParaRPr>
          </a:p>
          <a:p>
            <a:pPr marL="457200" lvl="0" indent="-355600" algn="l" rtl="0">
              <a:lnSpc>
                <a:spcPct val="200000"/>
              </a:lnSpc>
              <a:spcBef>
                <a:spcPts val="0"/>
              </a:spcBef>
              <a:spcAft>
                <a:spcPts val="0"/>
              </a:spcAft>
              <a:buClr>
                <a:schemeClr val="dk1"/>
              </a:buClr>
              <a:buSzPts val="2000"/>
              <a:buFont typeface="Ek Mukta"/>
              <a:buChar char="●"/>
            </a:pPr>
            <a:r>
              <a:rPr lang="hi-IN" sz="2000">
                <a:solidFill>
                  <a:schemeClr val="dk1"/>
                </a:solidFill>
                <a:latin typeface="Ek Mukta"/>
                <a:ea typeface="Ek Mukta"/>
                <a:cs typeface="Ek Mukta"/>
                <a:sym typeface="Ek Mukta"/>
              </a:rPr>
              <a:t>प्रतिवर्ष लगभग  </a:t>
            </a:r>
            <a:r>
              <a:rPr lang="hi-IN" sz="2000" b="1">
                <a:solidFill>
                  <a:srgbClr val="CC0000"/>
                </a:solidFill>
                <a:latin typeface="Ek Mukta"/>
                <a:ea typeface="Ek Mukta"/>
                <a:cs typeface="Ek Mukta"/>
                <a:sym typeface="Ek Mukta"/>
              </a:rPr>
              <a:t>8 लाख </a:t>
            </a:r>
            <a:r>
              <a:rPr lang="hi-IN" sz="2000">
                <a:solidFill>
                  <a:schemeClr val="dk1"/>
                </a:solidFill>
                <a:latin typeface="Ek Mukta"/>
                <a:ea typeface="Ek Mukta"/>
                <a:cs typeface="Ek Mukta"/>
                <a:sym typeface="Ek Mukta"/>
              </a:rPr>
              <a:t>नामान्तरण  निराकृत होंगे </a:t>
            </a:r>
            <a:endParaRPr sz="2000">
              <a:solidFill>
                <a:schemeClr val="dk1"/>
              </a:solidFill>
              <a:latin typeface="Ek Mukta"/>
              <a:ea typeface="Ek Mukta"/>
              <a:cs typeface="Ek Mukta"/>
              <a:sym typeface="Ek Mukta"/>
            </a:endParaRPr>
          </a:p>
          <a:p>
            <a:pPr marL="457200" lvl="0" indent="-355600" algn="l" rtl="0">
              <a:lnSpc>
                <a:spcPct val="200000"/>
              </a:lnSpc>
              <a:spcBef>
                <a:spcPts val="0"/>
              </a:spcBef>
              <a:spcAft>
                <a:spcPts val="0"/>
              </a:spcAft>
              <a:buClr>
                <a:srgbClr val="595959"/>
              </a:buClr>
              <a:buSzPts val="2000"/>
              <a:buFont typeface="Ek Mukta"/>
              <a:buChar char="●"/>
            </a:pPr>
            <a:r>
              <a:rPr lang="hi-IN" sz="2000">
                <a:solidFill>
                  <a:schemeClr val="dk1"/>
                </a:solidFill>
                <a:latin typeface="Ek Mukta"/>
                <a:ea typeface="Ek Mukta"/>
                <a:cs typeface="Ek Mukta"/>
                <a:sym typeface="Ek Mukta"/>
              </a:rPr>
              <a:t>साइबर तहसील 2.0 में सिस्टम द्वारा स्वतः ही ऑनलाइन </a:t>
            </a:r>
            <a:r>
              <a:rPr lang="hi-IN" sz="2000" b="1">
                <a:solidFill>
                  <a:srgbClr val="CC0000"/>
                </a:solidFill>
                <a:latin typeface="Ek Mukta"/>
                <a:ea typeface="Ek Mukta"/>
                <a:cs typeface="Ek Mukta"/>
                <a:sym typeface="Ek Mukta"/>
              </a:rPr>
              <a:t>सूचना पत्र</a:t>
            </a:r>
            <a:r>
              <a:rPr lang="hi-IN" sz="2000">
                <a:solidFill>
                  <a:schemeClr val="dk1"/>
                </a:solidFill>
                <a:latin typeface="Ek Mukta"/>
                <a:ea typeface="Ek Mukta"/>
                <a:cs typeface="Ek Mukta"/>
                <a:sym typeface="Ek Mukta"/>
              </a:rPr>
              <a:t>, </a:t>
            </a:r>
            <a:r>
              <a:rPr lang="hi-IN" sz="2000" b="1">
                <a:solidFill>
                  <a:srgbClr val="CC0000"/>
                </a:solidFill>
                <a:latin typeface="Ek Mukta"/>
                <a:ea typeface="Ek Mukta"/>
                <a:cs typeface="Ek Mukta"/>
                <a:sym typeface="Ek Mukta"/>
              </a:rPr>
              <a:t>विज्ञापन</a:t>
            </a:r>
            <a:r>
              <a:rPr lang="hi-IN" sz="2000">
                <a:solidFill>
                  <a:schemeClr val="dk1"/>
                </a:solidFill>
                <a:latin typeface="Ek Mukta"/>
                <a:ea typeface="Ek Mukta"/>
                <a:cs typeface="Ek Mukta"/>
                <a:sym typeface="Ek Mukta"/>
              </a:rPr>
              <a:t>, </a:t>
            </a:r>
            <a:r>
              <a:rPr lang="hi-IN" sz="2000" b="1">
                <a:solidFill>
                  <a:srgbClr val="CC0000"/>
                </a:solidFill>
                <a:latin typeface="Ek Mukta"/>
                <a:ea typeface="Ek Mukta"/>
                <a:cs typeface="Ek Mukta"/>
                <a:sym typeface="Ek Mukta"/>
              </a:rPr>
              <a:t>पटवारी मेमो</a:t>
            </a:r>
            <a:r>
              <a:rPr lang="hi-IN" sz="2000">
                <a:solidFill>
                  <a:schemeClr val="dk1"/>
                </a:solidFill>
                <a:latin typeface="Ek Mukta"/>
                <a:ea typeface="Ek Mukta"/>
                <a:cs typeface="Ek Mukta"/>
                <a:sym typeface="Ek Mukta"/>
              </a:rPr>
              <a:t> तथा </a:t>
            </a:r>
            <a:r>
              <a:rPr lang="hi-IN" sz="2000" b="1">
                <a:solidFill>
                  <a:srgbClr val="CC0000"/>
                </a:solidFill>
                <a:latin typeface="Ek Mukta"/>
                <a:ea typeface="Ek Mukta"/>
                <a:cs typeface="Ek Mukta"/>
                <a:sym typeface="Ek Mukta"/>
              </a:rPr>
              <a:t>प्रथम उपस्थिति दिनांक</a:t>
            </a:r>
            <a:r>
              <a:rPr lang="hi-IN" sz="2000">
                <a:solidFill>
                  <a:schemeClr val="dk1"/>
                </a:solidFill>
                <a:latin typeface="Ek Mukta"/>
                <a:ea typeface="Ek Mukta"/>
                <a:cs typeface="Ek Mukta"/>
                <a:sym typeface="Ek Mukta"/>
              </a:rPr>
              <a:t> जारी किये जा सकेंगे </a:t>
            </a:r>
            <a:endParaRPr sz="2000">
              <a:solidFill>
                <a:schemeClr val="dk1"/>
              </a:solidFill>
              <a:latin typeface="Ek Mukta"/>
              <a:ea typeface="Ek Mukta"/>
              <a:cs typeface="Ek Mukta"/>
              <a:sym typeface="Ek Mukta"/>
            </a:endParaRPr>
          </a:p>
          <a:p>
            <a:pPr marL="457200" lvl="0" indent="-355600" algn="l" rtl="0">
              <a:lnSpc>
                <a:spcPct val="200000"/>
              </a:lnSpc>
              <a:spcBef>
                <a:spcPts val="0"/>
              </a:spcBef>
              <a:spcAft>
                <a:spcPts val="0"/>
              </a:spcAft>
              <a:buClr>
                <a:schemeClr val="dk1"/>
              </a:buClr>
              <a:buSzPts val="2000"/>
              <a:buFont typeface="Ek Mukta"/>
              <a:buChar char="●"/>
            </a:pPr>
            <a:r>
              <a:rPr lang="hi-IN" sz="2000">
                <a:solidFill>
                  <a:schemeClr val="dk1"/>
                </a:solidFill>
                <a:latin typeface="Ek Mukta"/>
                <a:ea typeface="Ek Mukta"/>
                <a:cs typeface="Ek Mukta"/>
                <a:sym typeface="Ek Mukta"/>
              </a:rPr>
              <a:t>आवेदक को घर बैठे ही मोबाइल पर SMS के माध्यम से सूचना पत्र प्रेषित किये जा सकेंगे </a:t>
            </a:r>
            <a:endParaRPr sz="2000">
              <a:solidFill>
                <a:schemeClr val="dk1"/>
              </a:solidFill>
              <a:latin typeface="Ek Mukta"/>
              <a:ea typeface="Ek Mukta"/>
              <a:cs typeface="Ek Mukta"/>
              <a:sym typeface="Ek Mukta"/>
            </a:endParaRPr>
          </a:p>
          <a:p>
            <a:pPr marL="457200" lvl="0" indent="-355600" algn="l" rtl="0">
              <a:lnSpc>
                <a:spcPct val="200000"/>
              </a:lnSpc>
              <a:spcBef>
                <a:spcPts val="0"/>
              </a:spcBef>
              <a:spcAft>
                <a:spcPts val="0"/>
              </a:spcAft>
              <a:buClr>
                <a:schemeClr val="dk1"/>
              </a:buClr>
              <a:buSzPts val="2000"/>
              <a:buFont typeface="Ek Mukta"/>
              <a:buChar char="●"/>
            </a:pPr>
            <a:r>
              <a:rPr lang="hi-IN" sz="2000">
                <a:solidFill>
                  <a:schemeClr val="dk1"/>
                </a:solidFill>
                <a:latin typeface="Ek Mukta"/>
                <a:ea typeface="Ek Mukta"/>
                <a:cs typeface="Ek Mukta"/>
                <a:sym typeface="Ek Mukta"/>
              </a:rPr>
              <a:t>दावा आपत्ति की लिंक सूचना पत्र के साथ, SMS के माध्यम से ऑनलाइन ही पक्षकार तथा ग्राम वासियों को प्रेषित किये जा सकेंगे तथा ऑनलाइन ही दावा आपत्ति दर्ज की जा सकेगी  </a:t>
            </a:r>
            <a:endParaRPr sz="2000">
              <a:solidFill>
                <a:schemeClr val="dk1"/>
              </a:solidFill>
              <a:latin typeface="Ek Mukta"/>
              <a:ea typeface="Ek Mukta"/>
              <a:cs typeface="Ek Mukta"/>
              <a:sym typeface="Ek Mukta"/>
            </a:endParaRPr>
          </a:p>
          <a:p>
            <a:pPr marL="457200" lvl="0" indent="-349250" algn="l" rtl="0">
              <a:lnSpc>
                <a:spcPct val="200000"/>
              </a:lnSpc>
              <a:spcBef>
                <a:spcPts val="0"/>
              </a:spcBef>
              <a:spcAft>
                <a:spcPts val="0"/>
              </a:spcAft>
              <a:buClr>
                <a:schemeClr val="dk1"/>
              </a:buClr>
              <a:buSzPts val="1900"/>
              <a:buFont typeface="Ek Mukta"/>
              <a:buChar char="●"/>
            </a:pPr>
            <a:r>
              <a:rPr lang="hi-IN" sz="2000">
                <a:solidFill>
                  <a:schemeClr val="dk1"/>
                </a:solidFill>
                <a:latin typeface="Ek Mukta"/>
                <a:ea typeface="Ek Mukta"/>
                <a:cs typeface="Ek Mukta"/>
                <a:sym typeface="Ek Mukta"/>
              </a:rPr>
              <a:t>पटवारी सारा वेब पोर्टल पर जाकर पटवारी प्रतिवेदन के साथ खसरा नक्शा ड्राफ्ट ऑनलाइन ही तैयार कर भेज सकेंगे</a:t>
            </a:r>
            <a:endParaRPr sz="3800"/>
          </a:p>
        </p:txBody>
      </p:sp>
      <p:sp>
        <p:nvSpPr>
          <p:cNvPr id="95" name="Google Shape;95;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hi-IN" sz="1300">
                <a:solidFill>
                  <a:schemeClr val="dk2"/>
                </a:solidFill>
                <a:latin typeface="Arial"/>
                <a:ea typeface="Arial"/>
                <a:cs typeface="Arial"/>
                <a:sym typeface="Arial"/>
              </a:rPr>
              <a:t>4</a:t>
            </a:fld>
            <a:endParaRPr sz="1300">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1626825" y="3365500"/>
            <a:ext cx="90717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000"/>
              <a:buFont typeface="Trebuchet MS"/>
              <a:buNone/>
            </a:pPr>
            <a:r>
              <a:rPr lang="hi-IN" sz="3000" b="1"/>
              <a:t>“Reader (Tehsil) – Login“ पर भी केस प्रदर्शित होगा |</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p:nvPr/>
        </p:nvSpPr>
        <p:spPr>
          <a:xfrm>
            <a:off x="0" y="3605349"/>
            <a:ext cx="1841863" cy="1227908"/>
          </a:xfrm>
          <a:prstGeom prst="rect">
            <a:avLst/>
          </a:prstGeom>
          <a:solidFill>
            <a:schemeClr val="accent1"/>
          </a:solidFill>
          <a:ln w="19050" cap="rnd" cmpd="sng">
            <a:solidFill>
              <a:srgbClr val="9323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06" name="Google Shape;106;p5"/>
          <p:cNvSpPr txBox="1">
            <a:spLocks noGrp="1"/>
          </p:cNvSpPr>
          <p:nvPr>
            <p:ph type="title"/>
          </p:nvPr>
        </p:nvSpPr>
        <p:spPr>
          <a:xfrm>
            <a:off x="53231" y="87096"/>
            <a:ext cx="10280939"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2800"/>
              <a:buFont typeface="Trebuchet MS"/>
              <a:buNone/>
            </a:pPr>
            <a:r>
              <a:rPr lang="hi-IN" sz="2800"/>
              <a:t>रीडर लॉग-इन – मेनु में – “प्रकरण पर अन्य गतिविधिया – प्रक्रियाधीन प्रकरण” – क्लिक करेगा </a:t>
            </a:r>
            <a:endParaRPr sz="2800"/>
          </a:p>
        </p:txBody>
      </p:sp>
      <p:sp>
        <p:nvSpPr>
          <p:cNvPr id="107" name="Google Shape;107;p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a:p>
            <a:pPr marL="342900" lvl="0" indent="-342900" algn="l" rtl="0">
              <a:spcBef>
                <a:spcPts val="1000"/>
              </a:spcBef>
              <a:spcAft>
                <a:spcPts val="0"/>
              </a:spcAft>
              <a:buSzPts val="1440"/>
              <a:buNone/>
            </a:pPr>
            <a:endParaRPr/>
          </a:p>
          <a:p>
            <a:pPr marL="342900" lvl="0" indent="-342900" algn="l" rtl="0">
              <a:spcBef>
                <a:spcPts val="1000"/>
              </a:spcBef>
              <a:spcAft>
                <a:spcPts val="0"/>
              </a:spcAft>
              <a:buSzPts val="1440"/>
              <a:buNone/>
            </a:pPr>
            <a:endParaRPr/>
          </a:p>
        </p:txBody>
      </p:sp>
      <p:pic>
        <p:nvPicPr>
          <p:cNvPr id="108" name="Google Shape;108;p5" descr="C:\Users\mapit\Downloads\WhatsApp Image 2024-08-05 at 12.32.03.jpeg"/>
          <p:cNvPicPr preferRelativeResize="0"/>
          <p:nvPr/>
        </p:nvPicPr>
        <p:blipFill rotWithShape="1">
          <a:blip r:embed="rId3">
            <a:alphaModFix/>
          </a:blip>
          <a:srcRect t="7155"/>
          <a:stretch/>
        </p:blipFill>
        <p:spPr>
          <a:xfrm>
            <a:off x="116115" y="1001486"/>
            <a:ext cx="11190514" cy="54936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258234" y="323850"/>
            <a:ext cx="8596668" cy="7429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hi-IN"/>
              <a:t>रीडर – चुने बटन पर क्लिक करेगा </a:t>
            </a:r>
            <a:endParaRPr/>
          </a:p>
        </p:txBody>
      </p:sp>
      <p:sp>
        <p:nvSpPr>
          <p:cNvPr id="114" name="Google Shape;114;p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p:txBody>
      </p:sp>
      <p:pic>
        <p:nvPicPr>
          <p:cNvPr id="115" name="Google Shape;115;p6" descr="C:\Users\mapit\Downloads\WhatsApp Image 2024-08-05 at 12.32.31.jpeg"/>
          <p:cNvPicPr preferRelativeResize="0"/>
          <p:nvPr/>
        </p:nvPicPr>
        <p:blipFill rotWithShape="1">
          <a:blip r:embed="rId3">
            <a:alphaModFix/>
          </a:blip>
          <a:srcRect/>
          <a:stretch/>
        </p:blipFill>
        <p:spPr>
          <a:xfrm>
            <a:off x="333828" y="1015245"/>
            <a:ext cx="10810422" cy="54998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11121" y="243836"/>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hi-IN"/>
              <a:t>रीडर को सिर्फ केस detail प्रदर्शित होगी|</a:t>
            </a:r>
            <a:endParaRPr/>
          </a:p>
        </p:txBody>
      </p:sp>
      <p:sp>
        <p:nvSpPr>
          <p:cNvPr id="121" name="Google Shape;121;p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251459" algn="l" rtl="0">
              <a:spcBef>
                <a:spcPts val="0"/>
              </a:spcBef>
              <a:spcAft>
                <a:spcPts val="0"/>
              </a:spcAft>
              <a:buSzPts val="1440"/>
              <a:buNone/>
            </a:pPr>
            <a:endParaRPr/>
          </a:p>
        </p:txBody>
      </p:sp>
      <p:pic>
        <p:nvPicPr>
          <p:cNvPr id="122" name="Google Shape;122;p7" descr="C:\Users\mapit\Downloads\WhatsApp Image 2024-08-05 at 12.32.50.jpeg"/>
          <p:cNvPicPr preferRelativeResize="0"/>
          <p:nvPr/>
        </p:nvPicPr>
        <p:blipFill rotWithShape="1">
          <a:blip r:embed="rId3">
            <a:alphaModFix/>
          </a:blip>
          <a:srcRect/>
          <a:stretch/>
        </p:blipFill>
        <p:spPr>
          <a:xfrm>
            <a:off x="117565" y="843733"/>
            <a:ext cx="10998925" cy="56485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8"/>
          <p:cNvSpPr txBox="1">
            <a:spLocks noGrp="1"/>
          </p:cNvSpPr>
          <p:nvPr>
            <p:ph type="title"/>
          </p:nvPr>
        </p:nvSpPr>
        <p:spPr>
          <a:xfrm>
            <a:off x="1689706" y="3494315"/>
            <a:ext cx="8596800" cy="1320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hi-IN" b="1"/>
              <a:t>PO Login</a:t>
            </a:r>
            <a:endParaRPr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1166</Words>
  <Application>Microsoft Office PowerPoint</Application>
  <PresentationFormat>Widescreen</PresentationFormat>
  <Paragraphs>105</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Noto Sans Symbols</vt:lpstr>
      <vt:lpstr>Arial</vt:lpstr>
      <vt:lpstr>Trebuchet MS</vt:lpstr>
      <vt:lpstr>Ek Mukta</vt:lpstr>
      <vt:lpstr>Century Gothic</vt:lpstr>
      <vt:lpstr>Calibri</vt:lpstr>
      <vt:lpstr>Mangal</vt:lpstr>
      <vt:lpstr>Poppins</vt:lpstr>
      <vt:lpstr>Simple Light</vt:lpstr>
      <vt:lpstr>Cyber Tehsil 2.0   (Revenue Case Management System)    Department of Revenue, Govt. of MP</vt:lpstr>
      <vt:lpstr>भूमिका और उत्तरदायित्व </vt:lpstr>
      <vt:lpstr>जिला कलेक्टर की भूमिका और उत्तरदायित्व: </vt:lpstr>
      <vt:lpstr>साइबर तहसील 2.0  - कार्य प्रणाली </vt:lpstr>
      <vt:lpstr>“Reader (Tehsil) – Login“ पर भी केस प्रदर्शित होगा |</vt:lpstr>
      <vt:lpstr>रीडर लॉग-इन – मेनु में – “प्रकरण पर अन्य गतिविधिया – प्रक्रियाधीन प्रकरण” – क्लिक करेगा </vt:lpstr>
      <vt:lpstr>रीडर – चुने बटन पर क्लिक करेगा </vt:lpstr>
      <vt:lpstr>रीडर को सिर्फ केस detail प्रदर्शित होगी|</vt:lpstr>
      <vt:lpstr>PO Login</vt:lpstr>
      <vt:lpstr>पीओ तहसीलदार अपने लॉग-इन क्रिडेंशियल्स से RCMS पोर्टल पर लॉग-इन करेंगे। </vt:lpstr>
      <vt:lpstr>पीओ लॉग-इन के पश्चात - प्राप्त नए प्रकरण में “साइबर तहसील 2.0” पर क्लिक करेंगे तो लिस्ट प्रदर्शित होगी। केस के चुने बटन पर क्लिक करें। </vt:lpstr>
      <vt:lpstr>उस पर Automated जारी किये गए फ्लाईशीट, प्रारंभिक आदेश और सार्वजनिक नोटिस (इश्तिहार) प्रदर्शित हो जाऐगे एवं आगे की प्रक्रिया हेतु प्रकरण विवरण प्रदर्शित होगा। </vt:lpstr>
      <vt:lpstr>पटवारी लॉग-इन </vt:lpstr>
      <vt:lpstr>SAARA - पटवारी Login  </vt:lpstr>
      <vt:lpstr>पटवारी प्रतिवेदन – अमल – पटवारी क्लिक ADD Compliance </vt:lpstr>
      <vt:lpstr>पटवारी प्रतिवेदन – अमल – पटवारी क्लिक ADD Compliance – Select Village – Click GO  </vt:lpstr>
      <vt:lpstr>पटवारी के समक्ष चुने गए गाँव की details दिखेगी   </vt:lpstr>
      <vt:lpstr>पटवारी  - Link पर क्लिक करने पर – पटवारी प्रतिवेदन भरे पेज खुलेगा – पटवारी केस डिटेल देख कर प्रतिवेदन भरेगा – केस डिटेल के आधार तहत Positive /Negative select करेगा  </vt:lpstr>
      <vt:lpstr>Condition 1   1. Positive आप्शन सिलेक्ट करने पर प्रतिवेदन RCMS PO  लॉग-इन पर प्रदर्शित होगा|  2. पटवारी - बटांकन और अमल की जानकारी भरने के लिए WebGis पर Redirect हो जायेगा |</vt:lpstr>
      <vt:lpstr>आदेश अमल करने की प्रक्रिया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Condition 2   Negative selected करने पर –Checkbox आप्शन select करेगा or अन्य कोई कारण का विवरण भरेगा,फाइल अपलोड करेगा – “Send to RCMS” – प्रतिवेदन भेजे क्लिक करेगा </vt:lpstr>
      <vt:lpstr>          पटवारी द्वारा SAVED compliance details will be pushed to RCMS at                                PO login</vt:lpstr>
      <vt:lpstr>PO Login पर – प्राप्त प्रतिवेदन -  SAARA) के Dropdown List – Click करने पर  – Display होंग)  </vt:lpstr>
      <vt:lpstr>चुने Button पर क्लिक करने पर पटवारी प्रतिवेदन प्रदर्शित होगा  </vt:lpstr>
      <vt:lpstr>अंतिम आदेश बटन क्लिक करने पर Final order पर जायेगा</vt:lpstr>
      <vt:lpstr>Final Order Page</vt:lpstr>
      <vt:lpstr>पी.ओ. द्वारा DSC - अंतिम आदेश करने  पर आदेश की प्रतिलिपि RCMS पर अपलोड  हो जायेगा तथा आवेदक को मेसेज द्वारा  ओर्डर की लिंक भेजी जायेगी |     साथ ही WebGis (लैंड रेकॉर्ड्स) में अमल      होगा.</vt:lpstr>
      <vt:lpstr>SMS -Which will get trigger from system to Applicant, Non-Applicant, Patwari &amp; Villagers</vt:lpstr>
      <vt:lpstr>RCMS - इश्तेहार  और दावा आपत्ति</vt:lpstr>
      <vt:lpstr>इश्तेहार यहाँ से देख सकते है और दावा आपत्ति लगा सकते है।</vt:lpstr>
      <vt:lpstr>प्राप्त दावा आपत्ति</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Tehsil 2.0   (Revenue Case Management System)    Department of Revenue, Govt. of MP</dc:title>
  <dc:creator>Varun Sharma</dc:creator>
  <cp:lastModifiedBy>Varun Sharma</cp:lastModifiedBy>
  <cp:revision>1</cp:revision>
  <dcterms:created xsi:type="dcterms:W3CDTF">2023-04-16T00:53:28Z</dcterms:created>
  <dcterms:modified xsi:type="dcterms:W3CDTF">2024-08-06T08:26:16Z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